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60" r:id="rId3"/>
    <p:sldId id="332" r:id="rId4"/>
    <p:sldId id="264" r:id="rId5"/>
    <p:sldId id="395" r:id="rId6"/>
    <p:sldId id="348" r:id="rId7"/>
    <p:sldId id="386" r:id="rId8"/>
    <p:sldId id="363" r:id="rId9"/>
    <p:sldId id="361" r:id="rId10"/>
    <p:sldId id="362" r:id="rId11"/>
    <p:sldId id="364" r:id="rId12"/>
    <p:sldId id="390" r:id="rId13"/>
    <p:sldId id="391" r:id="rId14"/>
    <p:sldId id="388" r:id="rId15"/>
    <p:sldId id="367" r:id="rId16"/>
    <p:sldId id="369" r:id="rId17"/>
    <p:sldId id="371" r:id="rId18"/>
    <p:sldId id="372" r:id="rId19"/>
    <p:sldId id="373" r:id="rId20"/>
    <p:sldId id="374" r:id="rId21"/>
    <p:sldId id="368" r:id="rId22"/>
    <p:sldId id="370" r:id="rId23"/>
    <p:sldId id="376" r:id="rId24"/>
    <p:sldId id="378" r:id="rId25"/>
    <p:sldId id="375" r:id="rId26"/>
    <p:sldId id="379" r:id="rId27"/>
    <p:sldId id="380" r:id="rId28"/>
    <p:sldId id="382" r:id="rId29"/>
    <p:sldId id="383" r:id="rId30"/>
    <p:sldId id="392" r:id="rId31"/>
    <p:sldId id="393" r:id="rId32"/>
    <p:sldId id="365" r:id="rId33"/>
    <p:sldId id="394" r:id="rId34"/>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2" userDrawn="1">
          <p15:clr>
            <a:srgbClr val="A4A3A4"/>
          </p15:clr>
        </p15:guide>
        <p15:guide id="2" pos="504" userDrawn="1">
          <p15:clr>
            <a:srgbClr val="A4A3A4"/>
          </p15:clr>
        </p15:guide>
        <p15:guide id="3" pos="7176" userDrawn="1">
          <p15:clr>
            <a:srgbClr val="A4A3A4"/>
          </p15:clr>
        </p15:guide>
        <p15:guide id="4" orient="horz" pos="7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75787B"/>
    <a:srgbClr val="FAFAFA"/>
    <a:srgbClr val="F5F5F5"/>
    <a:srgbClr val="EBEBEB"/>
    <a:srgbClr val="F1F1F2"/>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52"/>
    <p:restoredTop sz="94676"/>
  </p:normalViewPr>
  <p:slideViewPr>
    <p:cSldViewPr snapToGrid="0" snapToObjects="1">
      <p:cViewPr varScale="1">
        <p:scale>
          <a:sx n="106" d="100"/>
          <a:sy n="106" d="100"/>
        </p:scale>
        <p:origin x="1264" y="168"/>
      </p:cViewPr>
      <p:guideLst>
        <p:guide orient="horz" pos="3792"/>
        <p:guide pos="504"/>
        <p:guide pos="7176"/>
        <p:guide orient="horz" pos="768"/>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1509B7-506D-3943-A9AF-2C6057442F83}" type="doc">
      <dgm:prSet loTypeId="urn:microsoft.com/office/officeart/2005/8/layout/hProcess10" loCatId="" qsTypeId="urn:microsoft.com/office/officeart/2005/8/quickstyle/simple1" qsCatId="simple" csTypeId="urn:microsoft.com/office/officeart/2005/8/colors/accent1_2" csCatId="accent1" phldr="1"/>
      <dgm:spPr/>
      <dgm:t>
        <a:bodyPr/>
        <a:lstStyle/>
        <a:p>
          <a:endParaRPr lang="en-US"/>
        </a:p>
      </dgm:t>
    </dgm:pt>
    <dgm:pt modelId="{79641A0D-85F1-4B40-A44A-F19F2A2AC45E}">
      <dgm:prSet phldrT="[Text]" custT="1"/>
      <dgm:spPr/>
      <dgm:t>
        <a:bodyPr/>
        <a:lstStyle/>
        <a:p>
          <a:r>
            <a:rPr lang="en-US" sz="2000" dirty="0"/>
            <a:t>Founder &amp; CEO</a:t>
          </a:r>
        </a:p>
      </dgm:t>
    </dgm:pt>
    <dgm:pt modelId="{2F3384BE-0ABA-014C-B5EB-D5A65399F763}" type="parTrans" cxnId="{C5FC3305-1016-0943-9F0C-C047C330BFB9}">
      <dgm:prSet/>
      <dgm:spPr/>
      <dgm:t>
        <a:bodyPr/>
        <a:lstStyle/>
        <a:p>
          <a:endParaRPr lang="en-US"/>
        </a:p>
      </dgm:t>
    </dgm:pt>
    <dgm:pt modelId="{5D187716-AA92-9740-B97A-9AC48BEB9F3E}" type="sibTrans" cxnId="{C5FC3305-1016-0943-9F0C-C047C330BFB9}">
      <dgm:prSet/>
      <dgm:spPr/>
      <dgm:t>
        <a:bodyPr/>
        <a:lstStyle/>
        <a:p>
          <a:endParaRPr lang="en-US"/>
        </a:p>
      </dgm:t>
    </dgm:pt>
    <dgm:pt modelId="{9AA53456-EC15-0949-A7DD-DCEF82E875BF}">
      <dgm:prSet phldrT="[Text]" custT="1"/>
      <dgm:spPr/>
      <dgm:t>
        <a:bodyPr/>
        <a:lstStyle/>
        <a:p>
          <a:r>
            <a:rPr lang="en-US" sz="2000" dirty="0"/>
            <a:t>VP &amp; GM</a:t>
          </a:r>
        </a:p>
      </dgm:t>
    </dgm:pt>
    <dgm:pt modelId="{EAFA3D60-25F1-E549-B229-CE35930C4BFB}" type="parTrans" cxnId="{AD22A87A-9397-5C44-AD6C-3379C3EC8BD1}">
      <dgm:prSet/>
      <dgm:spPr/>
      <dgm:t>
        <a:bodyPr/>
        <a:lstStyle/>
        <a:p>
          <a:endParaRPr lang="en-US"/>
        </a:p>
      </dgm:t>
    </dgm:pt>
    <dgm:pt modelId="{6766ACC4-E770-464C-B790-D33FC1F11484}" type="sibTrans" cxnId="{AD22A87A-9397-5C44-AD6C-3379C3EC8BD1}">
      <dgm:prSet/>
      <dgm:spPr/>
      <dgm:t>
        <a:bodyPr/>
        <a:lstStyle/>
        <a:p>
          <a:endParaRPr lang="en-US"/>
        </a:p>
      </dgm:t>
    </dgm:pt>
    <dgm:pt modelId="{6257DA6B-7822-6841-8ED9-716F055083DD}">
      <dgm:prSet phldrT="[Text]" custT="1"/>
      <dgm:spPr/>
      <dgm:t>
        <a:bodyPr/>
        <a:lstStyle/>
        <a:p>
          <a:r>
            <a:rPr lang="en-US" sz="2000" dirty="0"/>
            <a:t>Founder &amp; CEO</a:t>
          </a:r>
        </a:p>
      </dgm:t>
    </dgm:pt>
    <dgm:pt modelId="{D60024C2-9BB1-604F-B58F-B11BE9CE7963}" type="parTrans" cxnId="{EB7B28D3-6C28-DB4F-993E-12913F5D8032}">
      <dgm:prSet/>
      <dgm:spPr/>
      <dgm:t>
        <a:bodyPr/>
        <a:lstStyle/>
        <a:p>
          <a:endParaRPr lang="en-US"/>
        </a:p>
      </dgm:t>
    </dgm:pt>
    <dgm:pt modelId="{8CBC9541-E8AA-EA4F-B9EC-73F4351DFF51}" type="sibTrans" cxnId="{EB7B28D3-6C28-DB4F-993E-12913F5D8032}">
      <dgm:prSet/>
      <dgm:spPr/>
      <dgm:t>
        <a:bodyPr/>
        <a:lstStyle/>
        <a:p>
          <a:endParaRPr lang="en-US"/>
        </a:p>
      </dgm:t>
    </dgm:pt>
    <dgm:pt modelId="{AD51898D-9784-6443-9E66-921A85715BF0}" type="pres">
      <dgm:prSet presAssocID="{0C1509B7-506D-3943-A9AF-2C6057442F83}" presName="Name0" presStyleCnt="0">
        <dgm:presLayoutVars>
          <dgm:dir/>
          <dgm:resizeHandles val="exact"/>
        </dgm:presLayoutVars>
      </dgm:prSet>
      <dgm:spPr/>
    </dgm:pt>
    <dgm:pt modelId="{7226D334-51CE-004C-99AB-D8580802DFAD}" type="pres">
      <dgm:prSet presAssocID="{79641A0D-85F1-4B40-A44A-F19F2A2AC45E}" presName="composite" presStyleCnt="0"/>
      <dgm:spPr/>
    </dgm:pt>
    <dgm:pt modelId="{4CC9BF89-7792-9E46-918F-E4CCF0304E27}" type="pres">
      <dgm:prSet presAssocID="{79641A0D-85F1-4B40-A44A-F19F2A2AC45E}" presName="imagSh" presStyleLbl="bgImgPlace1" presStyleIdx="0" presStyleCnt="3"/>
      <dgm:spPr>
        <a:noFill/>
      </dgm:spPr>
    </dgm:pt>
    <dgm:pt modelId="{6E6DAFFF-8AC8-964D-A85E-2DD62A0AD50D}" type="pres">
      <dgm:prSet presAssocID="{79641A0D-85F1-4B40-A44A-F19F2A2AC45E}" presName="txNode" presStyleLbl="node1" presStyleIdx="0" presStyleCnt="3">
        <dgm:presLayoutVars>
          <dgm:bulletEnabled val="1"/>
        </dgm:presLayoutVars>
      </dgm:prSet>
      <dgm:spPr/>
    </dgm:pt>
    <dgm:pt modelId="{5E3D4E88-9EB3-ED40-BDDB-A18812D5F090}" type="pres">
      <dgm:prSet presAssocID="{5D187716-AA92-9740-B97A-9AC48BEB9F3E}" presName="sibTrans" presStyleLbl="sibTrans2D1" presStyleIdx="0" presStyleCnt="2" custLinFactY="100000" custLinFactNeighborX="83882" custLinFactNeighborY="146630"/>
      <dgm:spPr/>
    </dgm:pt>
    <dgm:pt modelId="{240DB3BB-16A7-DD44-A8FA-50FF54DB1776}" type="pres">
      <dgm:prSet presAssocID="{5D187716-AA92-9740-B97A-9AC48BEB9F3E}" presName="connTx" presStyleLbl="sibTrans2D1" presStyleIdx="0" presStyleCnt="2"/>
      <dgm:spPr/>
    </dgm:pt>
    <dgm:pt modelId="{C25924A4-0059-1846-93BE-95A6905DB774}" type="pres">
      <dgm:prSet presAssocID="{9AA53456-EC15-0949-A7DD-DCEF82E875BF}" presName="composite" presStyleCnt="0"/>
      <dgm:spPr/>
    </dgm:pt>
    <dgm:pt modelId="{0CAA1A96-D4E5-AE40-9EB5-926B6F009705}" type="pres">
      <dgm:prSet presAssocID="{9AA53456-EC15-0949-A7DD-DCEF82E875BF}" presName="imagSh" presStyleLbl="bgImgPlace1" presStyleIdx="1" presStyleCnt="3" custScaleY="99865"/>
      <dgm:spPr>
        <a:noFill/>
      </dgm:spPr>
    </dgm:pt>
    <dgm:pt modelId="{1FFF3CB7-7E0D-6943-B8DB-4223592F7CAE}" type="pres">
      <dgm:prSet presAssocID="{9AA53456-EC15-0949-A7DD-DCEF82E875BF}" presName="txNode" presStyleLbl="node1" presStyleIdx="1" presStyleCnt="3">
        <dgm:presLayoutVars>
          <dgm:bulletEnabled val="1"/>
        </dgm:presLayoutVars>
      </dgm:prSet>
      <dgm:spPr/>
    </dgm:pt>
    <dgm:pt modelId="{37D4F4B5-21F6-E442-921B-ECE38917229C}" type="pres">
      <dgm:prSet presAssocID="{6766ACC4-E770-464C-B790-D33FC1F11484}" presName="sibTrans" presStyleLbl="sibTrans2D1" presStyleIdx="1" presStyleCnt="2" custLinFactY="100000" custLinFactNeighborX="91932" custLinFactNeighborY="143727"/>
      <dgm:spPr/>
    </dgm:pt>
    <dgm:pt modelId="{25D87226-54BB-2E4F-A88F-83AD422BBD35}" type="pres">
      <dgm:prSet presAssocID="{6766ACC4-E770-464C-B790-D33FC1F11484}" presName="connTx" presStyleLbl="sibTrans2D1" presStyleIdx="1" presStyleCnt="2"/>
      <dgm:spPr/>
    </dgm:pt>
    <dgm:pt modelId="{2B749F74-082A-8C46-98AB-8C00D44D1DBE}" type="pres">
      <dgm:prSet presAssocID="{6257DA6B-7822-6841-8ED9-716F055083DD}" presName="composite" presStyleCnt="0"/>
      <dgm:spPr/>
    </dgm:pt>
    <dgm:pt modelId="{DD0E1311-3786-E743-8639-539E72CD2122}" type="pres">
      <dgm:prSet presAssocID="{6257DA6B-7822-6841-8ED9-716F055083DD}" presName="imagSh" presStyleLbl="bgImgPlace1" presStyleIdx="2" presStyleCnt="3"/>
      <dgm:spPr>
        <a:noFill/>
      </dgm:spPr>
    </dgm:pt>
    <dgm:pt modelId="{9BB60CB4-D0DD-7243-8223-A0589F862F01}" type="pres">
      <dgm:prSet presAssocID="{6257DA6B-7822-6841-8ED9-716F055083DD}" presName="txNode" presStyleLbl="node1" presStyleIdx="2" presStyleCnt="3">
        <dgm:presLayoutVars>
          <dgm:bulletEnabled val="1"/>
        </dgm:presLayoutVars>
      </dgm:prSet>
      <dgm:spPr/>
    </dgm:pt>
  </dgm:ptLst>
  <dgm:cxnLst>
    <dgm:cxn modelId="{C5FC3305-1016-0943-9F0C-C047C330BFB9}" srcId="{0C1509B7-506D-3943-A9AF-2C6057442F83}" destId="{79641A0D-85F1-4B40-A44A-F19F2A2AC45E}" srcOrd="0" destOrd="0" parTransId="{2F3384BE-0ABA-014C-B5EB-D5A65399F763}" sibTransId="{5D187716-AA92-9740-B97A-9AC48BEB9F3E}"/>
    <dgm:cxn modelId="{88F85B45-5335-CB44-B3CB-C9E935705E66}" type="presOf" srcId="{6766ACC4-E770-464C-B790-D33FC1F11484}" destId="{25D87226-54BB-2E4F-A88F-83AD422BBD35}" srcOrd="1" destOrd="0" presId="urn:microsoft.com/office/officeart/2005/8/layout/hProcess10"/>
    <dgm:cxn modelId="{00C07158-65A1-E14A-BF26-7A10ABC50058}" type="presOf" srcId="{9AA53456-EC15-0949-A7DD-DCEF82E875BF}" destId="{1FFF3CB7-7E0D-6943-B8DB-4223592F7CAE}" srcOrd="0" destOrd="0" presId="urn:microsoft.com/office/officeart/2005/8/layout/hProcess10"/>
    <dgm:cxn modelId="{28475365-9339-B24D-B822-5AECE320349C}" type="presOf" srcId="{0C1509B7-506D-3943-A9AF-2C6057442F83}" destId="{AD51898D-9784-6443-9E66-921A85715BF0}" srcOrd="0" destOrd="0" presId="urn:microsoft.com/office/officeart/2005/8/layout/hProcess10"/>
    <dgm:cxn modelId="{B8305871-1186-1B43-995D-2110653BD229}" type="presOf" srcId="{5D187716-AA92-9740-B97A-9AC48BEB9F3E}" destId="{5E3D4E88-9EB3-ED40-BDDB-A18812D5F090}" srcOrd="0" destOrd="0" presId="urn:microsoft.com/office/officeart/2005/8/layout/hProcess10"/>
    <dgm:cxn modelId="{AD22A87A-9397-5C44-AD6C-3379C3EC8BD1}" srcId="{0C1509B7-506D-3943-A9AF-2C6057442F83}" destId="{9AA53456-EC15-0949-A7DD-DCEF82E875BF}" srcOrd="1" destOrd="0" parTransId="{EAFA3D60-25F1-E549-B229-CE35930C4BFB}" sibTransId="{6766ACC4-E770-464C-B790-D33FC1F11484}"/>
    <dgm:cxn modelId="{03367DA1-97CD-7143-B916-4502AAE69938}" type="presOf" srcId="{6257DA6B-7822-6841-8ED9-716F055083DD}" destId="{9BB60CB4-D0DD-7243-8223-A0589F862F01}" srcOrd="0" destOrd="0" presId="urn:microsoft.com/office/officeart/2005/8/layout/hProcess10"/>
    <dgm:cxn modelId="{A829FECA-AE95-D542-8740-B9BA34C59D7B}" type="presOf" srcId="{6766ACC4-E770-464C-B790-D33FC1F11484}" destId="{37D4F4B5-21F6-E442-921B-ECE38917229C}" srcOrd="0" destOrd="0" presId="urn:microsoft.com/office/officeart/2005/8/layout/hProcess10"/>
    <dgm:cxn modelId="{68158FD0-1634-044A-9899-A2DB5A708EDB}" type="presOf" srcId="{79641A0D-85F1-4B40-A44A-F19F2A2AC45E}" destId="{6E6DAFFF-8AC8-964D-A85E-2DD62A0AD50D}" srcOrd="0" destOrd="0" presId="urn:microsoft.com/office/officeart/2005/8/layout/hProcess10"/>
    <dgm:cxn modelId="{EB7B28D3-6C28-DB4F-993E-12913F5D8032}" srcId="{0C1509B7-506D-3943-A9AF-2C6057442F83}" destId="{6257DA6B-7822-6841-8ED9-716F055083DD}" srcOrd="2" destOrd="0" parTransId="{D60024C2-9BB1-604F-B58F-B11BE9CE7963}" sibTransId="{8CBC9541-E8AA-EA4F-B9EC-73F4351DFF51}"/>
    <dgm:cxn modelId="{D0CC46DB-A4B7-F946-B881-4DA48E8DADB9}" type="presOf" srcId="{5D187716-AA92-9740-B97A-9AC48BEB9F3E}" destId="{240DB3BB-16A7-DD44-A8FA-50FF54DB1776}" srcOrd="1" destOrd="0" presId="urn:microsoft.com/office/officeart/2005/8/layout/hProcess10"/>
    <dgm:cxn modelId="{926A99BF-5E67-B448-9470-7C0D085F0C68}" type="presParOf" srcId="{AD51898D-9784-6443-9E66-921A85715BF0}" destId="{7226D334-51CE-004C-99AB-D8580802DFAD}" srcOrd="0" destOrd="0" presId="urn:microsoft.com/office/officeart/2005/8/layout/hProcess10"/>
    <dgm:cxn modelId="{729C6110-97D7-354A-B8A8-F99BA6B2A4D4}" type="presParOf" srcId="{7226D334-51CE-004C-99AB-D8580802DFAD}" destId="{4CC9BF89-7792-9E46-918F-E4CCF0304E27}" srcOrd="0" destOrd="0" presId="urn:microsoft.com/office/officeart/2005/8/layout/hProcess10"/>
    <dgm:cxn modelId="{2A7225C1-ECA0-134F-8DE6-320C3DB12355}" type="presParOf" srcId="{7226D334-51CE-004C-99AB-D8580802DFAD}" destId="{6E6DAFFF-8AC8-964D-A85E-2DD62A0AD50D}" srcOrd="1" destOrd="0" presId="urn:microsoft.com/office/officeart/2005/8/layout/hProcess10"/>
    <dgm:cxn modelId="{B90A6A1D-BAA9-D24D-8CA2-EA2345036721}" type="presParOf" srcId="{AD51898D-9784-6443-9E66-921A85715BF0}" destId="{5E3D4E88-9EB3-ED40-BDDB-A18812D5F090}" srcOrd="1" destOrd="0" presId="urn:microsoft.com/office/officeart/2005/8/layout/hProcess10"/>
    <dgm:cxn modelId="{00328CDF-DE15-7F46-AED8-7027F1FA5918}" type="presParOf" srcId="{5E3D4E88-9EB3-ED40-BDDB-A18812D5F090}" destId="{240DB3BB-16A7-DD44-A8FA-50FF54DB1776}" srcOrd="0" destOrd="0" presId="urn:microsoft.com/office/officeart/2005/8/layout/hProcess10"/>
    <dgm:cxn modelId="{6C7778EF-E9B0-0F48-BA4F-16DA03774114}" type="presParOf" srcId="{AD51898D-9784-6443-9E66-921A85715BF0}" destId="{C25924A4-0059-1846-93BE-95A6905DB774}" srcOrd="2" destOrd="0" presId="urn:microsoft.com/office/officeart/2005/8/layout/hProcess10"/>
    <dgm:cxn modelId="{E2CB4A37-CE9C-B244-8396-13981D62F9ED}" type="presParOf" srcId="{C25924A4-0059-1846-93BE-95A6905DB774}" destId="{0CAA1A96-D4E5-AE40-9EB5-926B6F009705}" srcOrd="0" destOrd="0" presId="urn:microsoft.com/office/officeart/2005/8/layout/hProcess10"/>
    <dgm:cxn modelId="{A34F89E3-2F06-F94E-AB13-0C20FCB697BF}" type="presParOf" srcId="{C25924A4-0059-1846-93BE-95A6905DB774}" destId="{1FFF3CB7-7E0D-6943-B8DB-4223592F7CAE}" srcOrd="1" destOrd="0" presId="urn:microsoft.com/office/officeart/2005/8/layout/hProcess10"/>
    <dgm:cxn modelId="{BF87AF10-33E9-CF4E-828F-8CDC89028C4B}" type="presParOf" srcId="{AD51898D-9784-6443-9E66-921A85715BF0}" destId="{37D4F4B5-21F6-E442-921B-ECE38917229C}" srcOrd="3" destOrd="0" presId="urn:microsoft.com/office/officeart/2005/8/layout/hProcess10"/>
    <dgm:cxn modelId="{CBDA26D0-2ACA-8C40-B1DF-DEECB3A62498}" type="presParOf" srcId="{37D4F4B5-21F6-E442-921B-ECE38917229C}" destId="{25D87226-54BB-2E4F-A88F-83AD422BBD35}" srcOrd="0" destOrd="0" presId="urn:microsoft.com/office/officeart/2005/8/layout/hProcess10"/>
    <dgm:cxn modelId="{4DE0EEE9-79FA-A54D-9CC8-5A814368807A}" type="presParOf" srcId="{AD51898D-9784-6443-9E66-921A85715BF0}" destId="{2B749F74-082A-8C46-98AB-8C00D44D1DBE}" srcOrd="4" destOrd="0" presId="urn:microsoft.com/office/officeart/2005/8/layout/hProcess10"/>
    <dgm:cxn modelId="{571D8D78-F883-2745-BF0E-2A70839A5450}" type="presParOf" srcId="{2B749F74-082A-8C46-98AB-8C00D44D1DBE}" destId="{DD0E1311-3786-E743-8639-539E72CD2122}" srcOrd="0" destOrd="0" presId="urn:microsoft.com/office/officeart/2005/8/layout/hProcess10"/>
    <dgm:cxn modelId="{D2B22D78-F6C6-4147-80C6-54D948D433E4}" type="presParOf" srcId="{2B749F74-082A-8C46-98AB-8C00D44D1DBE}" destId="{9BB60CB4-D0DD-7243-8223-A0589F862F01}"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9BF89-7792-9E46-918F-E4CCF0304E27}">
      <dsp:nvSpPr>
        <dsp:cNvPr id="0" name=""/>
        <dsp:cNvSpPr/>
      </dsp:nvSpPr>
      <dsp:spPr>
        <a:xfrm>
          <a:off x="4042" y="1185714"/>
          <a:ext cx="1904523" cy="1904523"/>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6DAFFF-8AC8-964D-A85E-2DD62A0AD50D}">
      <dsp:nvSpPr>
        <dsp:cNvPr id="0" name=""/>
        <dsp:cNvSpPr/>
      </dsp:nvSpPr>
      <dsp:spPr>
        <a:xfrm>
          <a:off x="314081" y="2328428"/>
          <a:ext cx="1904523" cy="1904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Founder &amp; CEO</a:t>
          </a:r>
        </a:p>
      </dsp:txBody>
      <dsp:txXfrm>
        <a:off x="369863" y="2384210"/>
        <a:ext cx="1792959" cy="1792959"/>
      </dsp:txXfrm>
    </dsp:sp>
    <dsp:sp modelId="{5E3D4E88-9EB3-ED40-BDDB-A18812D5F090}">
      <dsp:nvSpPr>
        <dsp:cNvPr id="0" name=""/>
        <dsp:cNvSpPr/>
      </dsp:nvSpPr>
      <dsp:spPr>
        <a:xfrm rot="21599252">
          <a:off x="2583143" y="3037488"/>
          <a:ext cx="366853" cy="457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583143" y="3129026"/>
        <a:ext cx="256797" cy="274578"/>
      </dsp:txXfrm>
    </dsp:sp>
    <dsp:sp modelId="{0CAA1A96-D4E5-AE40-9EB5-926B6F009705}">
      <dsp:nvSpPr>
        <dsp:cNvPr id="0" name=""/>
        <dsp:cNvSpPr/>
      </dsp:nvSpPr>
      <dsp:spPr>
        <a:xfrm>
          <a:off x="2956718" y="1186357"/>
          <a:ext cx="1904523" cy="1901952"/>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FF3CB7-7E0D-6943-B8DB-4223592F7CAE}">
      <dsp:nvSpPr>
        <dsp:cNvPr id="0" name=""/>
        <dsp:cNvSpPr/>
      </dsp:nvSpPr>
      <dsp:spPr>
        <a:xfrm>
          <a:off x="3266757" y="2327785"/>
          <a:ext cx="1904523" cy="1904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VP &amp; GM</a:t>
          </a:r>
        </a:p>
      </dsp:txBody>
      <dsp:txXfrm>
        <a:off x="3322539" y="2383567"/>
        <a:ext cx="1792959" cy="1792959"/>
      </dsp:txXfrm>
    </dsp:sp>
    <dsp:sp modelId="{37D4F4B5-21F6-E442-921B-ECE38917229C}">
      <dsp:nvSpPr>
        <dsp:cNvPr id="0" name=""/>
        <dsp:cNvSpPr/>
      </dsp:nvSpPr>
      <dsp:spPr>
        <a:xfrm rot="748">
          <a:off x="5565351" y="3024214"/>
          <a:ext cx="366853" cy="457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5565351" y="3115728"/>
        <a:ext cx="256797" cy="274578"/>
      </dsp:txXfrm>
    </dsp:sp>
    <dsp:sp modelId="{DD0E1311-3786-E743-8639-539E72CD2122}">
      <dsp:nvSpPr>
        <dsp:cNvPr id="0" name=""/>
        <dsp:cNvSpPr/>
      </dsp:nvSpPr>
      <dsp:spPr>
        <a:xfrm>
          <a:off x="5909394" y="1185714"/>
          <a:ext cx="1904523" cy="1904523"/>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B60CB4-D0DD-7243-8223-A0589F862F01}">
      <dsp:nvSpPr>
        <dsp:cNvPr id="0" name=""/>
        <dsp:cNvSpPr/>
      </dsp:nvSpPr>
      <dsp:spPr>
        <a:xfrm>
          <a:off x="6219433" y="2328428"/>
          <a:ext cx="1904523" cy="1904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Founder &amp; CEO</a:t>
          </a:r>
        </a:p>
      </dsp:txBody>
      <dsp:txXfrm>
        <a:off x="6275215" y="2384210"/>
        <a:ext cx="1792959" cy="179295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5C506C-78E9-8C44-BC74-27C618115949}" type="datetimeFigureOut">
              <a:rPr lang="en-US" smtClean="0"/>
              <a:t>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605F27-ED9B-724B-A9AF-D101D32CFF52}" type="slidenum">
              <a:rPr lang="en-US" smtClean="0"/>
              <a:t>‹#›</a:t>
            </a:fld>
            <a:endParaRPr lang="en-US"/>
          </a:p>
        </p:txBody>
      </p:sp>
    </p:spTree>
    <p:extLst>
      <p:ext uri="{BB962C8B-B14F-4D97-AF65-F5344CB8AC3E}">
        <p14:creationId xmlns:p14="http://schemas.microsoft.com/office/powerpoint/2010/main" val="2689270151"/>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1E605F27-ED9B-724B-A9AF-D101D32CFF52}" type="slidenum">
              <a:rPr lang="en-US" smtClean="0"/>
              <a:t>3</a:t>
            </a:fld>
            <a:endParaRPr lang="en-US"/>
          </a:p>
        </p:txBody>
      </p:sp>
    </p:spTree>
    <p:extLst>
      <p:ext uri="{BB962C8B-B14F-4D97-AF65-F5344CB8AC3E}">
        <p14:creationId xmlns:p14="http://schemas.microsoft.com/office/powerpoint/2010/main" val="262391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605F27-ED9B-724B-A9AF-D101D32CFF52}" type="slidenum">
              <a:rPr lang="en-US" smtClean="0"/>
              <a:t>14</a:t>
            </a:fld>
            <a:endParaRPr lang="en-US"/>
          </a:p>
        </p:txBody>
      </p:sp>
    </p:spTree>
    <p:extLst>
      <p:ext uri="{BB962C8B-B14F-4D97-AF65-F5344CB8AC3E}">
        <p14:creationId xmlns:p14="http://schemas.microsoft.com/office/powerpoint/2010/main" val="3365404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storage and compute were co-located on the same physical machines.  But, with the cloud, you now have the ability to separate these two, allowing you to scale them independently.  With Blob or ADLS, you don’t have to worry about scaling out storage because Azure handles that for you.  However, you can spin up and spin down your compute resources as needed to control for either cost or performance.  The net result is maximum efficiency.</a:t>
            </a:r>
          </a:p>
        </p:txBody>
      </p:sp>
      <p:sp>
        <p:nvSpPr>
          <p:cNvPr id="4" name="Slide Number Placeholder 3"/>
          <p:cNvSpPr>
            <a:spLocks noGrp="1"/>
          </p:cNvSpPr>
          <p:nvPr>
            <p:ph type="sldNum" sz="quarter" idx="5"/>
          </p:nvPr>
        </p:nvSpPr>
        <p:spPr/>
        <p:txBody>
          <a:bodyPr/>
          <a:lstStyle/>
          <a:p>
            <a:fld id="{1E605F27-ED9B-724B-A9AF-D101D32CFF52}" type="slidenum">
              <a:rPr lang="en-US" smtClean="0"/>
              <a:t>16</a:t>
            </a:fld>
            <a:endParaRPr lang="en-US"/>
          </a:p>
        </p:txBody>
      </p:sp>
    </p:spTree>
    <p:extLst>
      <p:ext uri="{BB962C8B-B14F-4D97-AF65-F5344CB8AC3E}">
        <p14:creationId xmlns:p14="http://schemas.microsoft.com/office/powerpoint/2010/main" val="1771565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605F27-ED9B-724B-A9AF-D101D32CFF52}" type="slidenum">
              <a:rPr lang="en-US" smtClean="0"/>
              <a:t>20</a:t>
            </a:fld>
            <a:endParaRPr lang="en-US"/>
          </a:p>
        </p:txBody>
      </p:sp>
    </p:spTree>
    <p:extLst>
      <p:ext uri="{BB962C8B-B14F-4D97-AF65-F5344CB8AC3E}">
        <p14:creationId xmlns:p14="http://schemas.microsoft.com/office/powerpoint/2010/main" val="116380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data formats prevent vendor lock-in because they let you use many SQL engines to query them</a:t>
            </a:r>
          </a:p>
        </p:txBody>
      </p:sp>
      <p:sp>
        <p:nvSpPr>
          <p:cNvPr id="4" name="Slide Number Placeholder 3"/>
          <p:cNvSpPr>
            <a:spLocks noGrp="1"/>
          </p:cNvSpPr>
          <p:nvPr>
            <p:ph type="sldNum" sz="quarter" idx="5"/>
          </p:nvPr>
        </p:nvSpPr>
        <p:spPr/>
        <p:txBody>
          <a:bodyPr/>
          <a:lstStyle/>
          <a:p>
            <a:fld id="{1E605F27-ED9B-724B-A9AF-D101D32CFF52}" type="slidenum">
              <a:rPr lang="en-US" smtClean="0"/>
              <a:t>21</a:t>
            </a:fld>
            <a:endParaRPr lang="en-US"/>
          </a:p>
        </p:txBody>
      </p:sp>
    </p:spTree>
    <p:extLst>
      <p:ext uri="{BB962C8B-B14F-4D97-AF65-F5344CB8AC3E}">
        <p14:creationId xmlns:p14="http://schemas.microsoft.com/office/powerpoint/2010/main" val="1130503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605F27-ED9B-724B-A9AF-D101D32CFF52}" type="slidenum">
              <a:rPr lang="en-US" smtClean="0"/>
              <a:t>30</a:t>
            </a:fld>
            <a:endParaRPr lang="en-US"/>
          </a:p>
        </p:txBody>
      </p:sp>
    </p:spTree>
    <p:extLst>
      <p:ext uri="{BB962C8B-B14F-4D97-AF65-F5344CB8AC3E}">
        <p14:creationId xmlns:p14="http://schemas.microsoft.com/office/powerpoint/2010/main" val="176482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605F27-ED9B-724B-A9AF-D101D32CFF52}" type="slidenum">
              <a:rPr lang="en-US" smtClean="0"/>
              <a:t>33</a:t>
            </a:fld>
            <a:endParaRPr lang="en-US"/>
          </a:p>
        </p:txBody>
      </p:sp>
    </p:spTree>
    <p:extLst>
      <p:ext uri="{BB962C8B-B14F-4D97-AF65-F5344CB8AC3E}">
        <p14:creationId xmlns:p14="http://schemas.microsoft.com/office/powerpoint/2010/main" val="3398943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DBE6-4829-F145-A69A-B3FDF15BC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6509E2-FF3A-0D40-80F4-BC16673254D9}"/>
              </a:ext>
            </a:extLst>
          </p:cNvPr>
          <p:cNvSpPr>
            <a:spLocks noGrp="1"/>
          </p:cNvSpPr>
          <p:nvPr>
            <p:ph idx="1"/>
          </p:nvPr>
        </p:nvSpPr>
        <p:spPr>
          <a:xfrm>
            <a:off x="838200" y="1362975"/>
            <a:ext cx="10515600" cy="4451672"/>
          </a:xfrm>
        </p:spPr>
        <p:txBody>
          <a:bodyPr/>
          <a:lstStyle>
            <a:lvl1pPr>
              <a:defRPr>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5F3BBDAA-051E-6F40-B64E-9FD9DA6DA022}"/>
              </a:ext>
            </a:extLst>
          </p:cNvPr>
          <p:cNvSpPr>
            <a:spLocks noGrp="1"/>
          </p:cNvSpPr>
          <p:nvPr>
            <p:ph type="ftr" sz="quarter" idx="3"/>
          </p:nvPr>
        </p:nvSpPr>
        <p:spPr>
          <a:xfrm>
            <a:off x="2398472" y="6150284"/>
            <a:ext cx="4114800" cy="365125"/>
          </a:xfrm>
          <a:prstGeom prst="rect">
            <a:avLst/>
          </a:prstGeom>
        </p:spPr>
        <p:txBody>
          <a:bodyPr vert="horz" lIns="91438" tIns="45719" rIns="91438" bIns="45719" rtlCol="0" anchor="ctr"/>
          <a:lstStyle>
            <a:lvl1pPr algn="l">
              <a:defRPr sz="1200" b="0" i="0">
                <a:solidFill>
                  <a:schemeClr val="tx1">
                    <a:tint val="75000"/>
                  </a:schemeClr>
                </a:solidFill>
                <a:latin typeface="+mn-lt"/>
              </a:defRPr>
            </a:lvl1pPr>
          </a:lstStyle>
          <a:p>
            <a:r>
              <a:rPr lang="en-US"/>
              <a:t>© 2018</a:t>
            </a:r>
            <a:endParaRPr lang="en-US" dirty="0"/>
          </a:p>
        </p:txBody>
      </p:sp>
      <p:sp>
        <p:nvSpPr>
          <p:cNvPr id="13" name="Slide Number Placeholder 5">
            <a:extLst>
              <a:ext uri="{FF2B5EF4-FFF2-40B4-BE49-F238E27FC236}">
                <a16:creationId xmlns:a16="http://schemas.microsoft.com/office/drawing/2014/main" id="{5063D2B8-1D6C-4C48-AC95-9EF4D952316E}"/>
              </a:ext>
            </a:extLst>
          </p:cNvPr>
          <p:cNvSpPr>
            <a:spLocks noGrp="1"/>
          </p:cNvSpPr>
          <p:nvPr>
            <p:ph type="sldNum" sz="quarter" idx="4"/>
          </p:nvPr>
        </p:nvSpPr>
        <p:spPr>
          <a:xfrm>
            <a:off x="8610600" y="6135200"/>
            <a:ext cx="2743200" cy="365125"/>
          </a:xfrm>
          <a:prstGeom prst="rect">
            <a:avLst/>
          </a:prstGeom>
        </p:spPr>
        <p:txBody>
          <a:bodyPr vert="horz" lIns="91438" tIns="45719" rIns="91438" bIns="45719" rtlCol="0" anchor="ctr"/>
          <a:lstStyle>
            <a:lvl1pPr algn="r">
              <a:defRPr sz="1200" b="0" i="0">
                <a:solidFill>
                  <a:schemeClr val="tx1">
                    <a:tint val="75000"/>
                  </a:schemeClr>
                </a:solidFill>
                <a:latin typeface="+mn-lt"/>
              </a:defRPr>
            </a:lvl1pPr>
          </a:lstStyle>
          <a:p>
            <a:fld id="{AADBFDD1-BB89-694A-B526-6D7DF18EEF9E}" type="slidenum">
              <a:rPr lang="en-US" smtClean="0"/>
              <a:pPr/>
              <a:t>‹#›</a:t>
            </a:fld>
            <a:endParaRPr lang="en-US"/>
          </a:p>
        </p:txBody>
      </p:sp>
      <p:pic>
        <p:nvPicPr>
          <p:cNvPr id="14" name="Picture 13">
            <a:extLst>
              <a:ext uri="{FF2B5EF4-FFF2-40B4-BE49-F238E27FC236}">
                <a16:creationId xmlns:a16="http://schemas.microsoft.com/office/drawing/2014/main" id="{CC3AE71E-F2D1-854B-A8D6-2770380216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98406" y="6130072"/>
            <a:ext cx="1400420" cy="352553"/>
          </a:xfrm>
          <a:prstGeom prst="rect">
            <a:avLst/>
          </a:prstGeom>
        </p:spPr>
      </p:pic>
    </p:spTree>
    <p:extLst>
      <p:ext uri="{BB962C8B-B14F-4D97-AF65-F5344CB8AC3E}">
        <p14:creationId xmlns:p14="http://schemas.microsoft.com/office/powerpoint/2010/main" val="37259405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BE5574C6-2FE6-8342-9A2F-8ABBF4DCEE2E}"/>
              </a:ext>
            </a:extLst>
          </p:cNvPr>
          <p:cNvSpPr>
            <a:spLocks noGrp="1"/>
          </p:cNvSpPr>
          <p:nvPr>
            <p:ph type="subTitle" idx="1" hasCustomPrompt="1"/>
          </p:nvPr>
        </p:nvSpPr>
        <p:spPr>
          <a:xfrm>
            <a:off x="1511644" y="4563305"/>
            <a:ext cx="4370173" cy="1202523"/>
          </a:xfrm>
        </p:spPr>
        <p:txBody>
          <a:bodyPr>
            <a:normAutofit/>
          </a:bodyPr>
          <a:lstStyle>
            <a:lvl1pPr marL="0" indent="0">
              <a:buNone/>
              <a:defRPr sz="2000">
                <a:solidFill>
                  <a:schemeClr val="bg1"/>
                </a:solidFill>
                <a:latin typeface="+mn-lt"/>
              </a:defRPr>
            </a:lvl1pPr>
          </a:lstStyle>
          <a:p>
            <a:pPr algn="l"/>
            <a:r>
              <a:rPr lang="en-US" dirty="0">
                <a:solidFill>
                  <a:schemeClr val="bg1"/>
                </a:solidFill>
                <a:latin typeface="Franklin Gothic Medium" panose="020B0603020102020204" pitchFamily="34" charset="0"/>
              </a:rPr>
              <a:t>Subhead</a:t>
            </a:r>
          </a:p>
        </p:txBody>
      </p:sp>
      <p:pic>
        <p:nvPicPr>
          <p:cNvPr id="14" name="Picture 13">
            <a:extLst>
              <a:ext uri="{FF2B5EF4-FFF2-40B4-BE49-F238E27FC236}">
                <a16:creationId xmlns:a16="http://schemas.microsoft.com/office/drawing/2014/main" id="{01A12581-0457-2544-B5AB-5E83AF3AF04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8945" y="1779373"/>
            <a:ext cx="2650521" cy="667264"/>
          </a:xfrm>
          <a:prstGeom prst="rect">
            <a:avLst/>
          </a:prstGeom>
        </p:spPr>
      </p:pic>
      <p:sp>
        <p:nvSpPr>
          <p:cNvPr id="18" name="Text Placeholder 17">
            <a:extLst>
              <a:ext uri="{FF2B5EF4-FFF2-40B4-BE49-F238E27FC236}">
                <a16:creationId xmlns:a16="http://schemas.microsoft.com/office/drawing/2014/main" id="{0F3A2D7E-7CAD-CE4C-A921-4C55BF2BBB1E}"/>
              </a:ext>
            </a:extLst>
          </p:cNvPr>
          <p:cNvSpPr>
            <a:spLocks noGrp="1"/>
          </p:cNvSpPr>
          <p:nvPr>
            <p:ph type="body" sz="quarter" idx="10" hasCustomPrompt="1"/>
          </p:nvPr>
        </p:nvSpPr>
        <p:spPr>
          <a:xfrm>
            <a:off x="1511644" y="3150506"/>
            <a:ext cx="9144000" cy="1248679"/>
          </a:xfrm>
        </p:spPr>
        <p:txBody>
          <a:bodyPr>
            <a:normAutofit/>
          </a:bodyPr>
          <a:lstStyle>
            <a:lvl1pPr marL="0" indent="0">
              <a:buNone/>
              <a:defRPr sz="4000">
                <a:solidFill>
                  <a:schemeClr val="bg1"/>
                </a:solidFill>
                <a:latin typeface="+mn-lt"/>
              </a:defRPr>
            </a:lvl1pPr>
          </a:lstStyle>
          <a:p>
            <a:pPr lvl="0"/>
            <a:r>
              <a:rPr lang="en-US" dirty="0"/>
              <a:t>Title</a:t>
            </a:r>
          </a:p>
        </p:txBody>
      </p:sp>
    </p:spTree>
    <p:extLst>
      <p:ext uri="{BB962C8B-B14F-4D97-AF65-F5344CB8AC3E}">
        <p14:creationId xmlns:p14="http://schemas.microsoft.com/office/powerpoint/2010/main" val="38132877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0E76-8E12-1D46-99E7-48198AA6C872}"/>
              </a:ext>
            </a:extLst>
          </p:cNvPr>
          <p:cNvSpPr>
            <a:spLocks noGrp="1"/>
          </p:cNvSpPr>
          <p:nvPr>
            <p:ph type="title"/>
          </p:nvPr>
        </p:nvSpPr>
        <p:spPr>
          <a:xfrm>
            <a:off x="838201" y="2567654"/>
            <a:ext cx="3797647" cy="1726575"/>
          </a:xfrm>
        </p:spPr>
        <p:txBody>
          <a:bodyPr/>
          <a:lstStyle>
            <a:lvl1pPr>
              <a:defRPr>
                <a:latin typeface="+mn-lt"/>
              </a:defRPr>
            </a:lvl1pPr>
          </a:lstStyle>
          <a:p>
            <a:endParaRPr lang="en-US" dirty="0"/>
          </a:p>
        </p:txBody>
      </p:sp>
      <p:sp>
        <p:nvSpPr>
          <p:cNvPr id="9" name="Footer Placeholder 4">
            <a:extLst>
              <a:ext uri="{FF2B5EF4-FFF2-40B4-BE49-F238E27FC236}">
                <a16:creationId xmlns:a16="http://schemas.microsoft.com/office/drawing/2014/main" id="{DD7B85DF-47BD-E443-B513-4AE750834594}"/>
              </a:ext>
            </a:extLst>
          </p:cNvPr>
          <p:cNvSpPr>
            <a:spLocks noGrp="1"/>
          </p:cNvSpPr>
          <p:nvPr>
            <p:ph type="ftr" sz="quarter" idx="3"/>
          </p:nvPr>
        </p:nvSpPr>
        <p:spPr>
          <a:xfrm>
            <a:off x="2398472" y="6150284"/>
            <a:ext cx="4114800" cy="365125"/>
          </a:xfrm>
          <a:prstGeom prst="rect">
            <a:avLst/>
          </a:prstGeom>
        </p:spPr>
        <p:txBody>
          <a:bodyPr vert="horz" lIns="91438" tIns="45719" rIns="91438" bIns="45719" rtlCol="0" anchor="ctr"/>
          <a:lstStyle>
            <a:lvl1pPr algn="l">
              <a:defRPr sz="1200" b="0" i="0">
                <a:solidFill>
                  <a:schemeClr val="tx1">
                    <a:tint val="75000"/>
                  </a:schemeClr>
                </a:solidFill>
                <a:latin typeface="+mn-lt"/>
              </a:defRPr>
            </a:lvl1pPr>
          </a:lstStyle>
          <a:p>
            <a:r>
              <a:rPr lang="en-US"/>
              <a:t>© 2018</a:t>
            </a:r>
            <a:endParaRPr lang="en-US" dirty="0"/>
          </a:p>
        </p:txBody>
      </p:sp>
      <p:pic>
        <p:nvPicPr>
          <p:cNvPr id="10" name="Picture 9">
            <a:extLst>
              <a:ext uri="{FF2B5EF4-FFF2-40B4-BE49-F238E27FC236}">
                <a16:creationId xmlns:a16="http://schemas.microsoft.com/office/drawing/2014/main" id="{24EEB92C-1520-C549-97CC-349B7146BC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98406" y="6130072"/>
            <a:ext cx="1400420" cy="352553"/>
          </a:xfrm>
          <a:prstGeom prst="rect">
            <a:avLst/>
          </a:prstGeom>
        </p:spPr>
      </p:pic>
    </p:spTree>
    <p:extLst>
      <p:ext uri="{BB962C8B-B14F-4D97-AF65-F5344CB8AC3E}">
        <p14:creationId xmlns:p14="http://schemas.microsoft.com/office/powerpoint/2010/main" val="210671999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5BE79-44D7-5D43-A773-A5E2972A794C}"/>
              </a:ext>
            </a:extLst>
          </p:cNvPr>
          <p:cNvSpPr>
            <a:spLocks noGrp="1"/>
          </p:cNvSpPr>
          <p:nvPr>
            <p:ph type="title"/>
          </p:nvPr>
        </p:nvSpPr>
        <p:spPr>
          <a:xfrm>
            <a:off x="838200" y="365126"/>
            <a:ext cx="10515600" cy="748567"/>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F686835-C027-7E44-9F88-FC73E611A7FB}"/>
              </a:ext>
            </a:extLst>
          </p:cNvPr>
          <p:cNvSpPr>
            <a:spLocks noGrp="1"/>
          </p:cNvSpPr>
          <p:nvPr>
            <p:ph type="body" idx="1"/>
          </p:nvPr>
        </p:nvSpPr>
        <p:spPr>
          <a:xfrm>
            <a:off x="838200" y="1274641"/>
            <a:ext cx="10515600" cy="4540007"/>
          </a:xfrm>
          <a:prstGeom prst="rect">
            <a:avLst/>
          </a:prstGeom>
        </p:spPr>
        <p:txBody>
          <a:bodyPr vert="horz" lIns="91438" tIns="45719" rIns="91438" bIns="45719"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CCA91B64-3211-AB41-9D5B-5CDEB00D160F}"/>
              </a:ext>
            </a:extLst>
          </p:cNvPr>
          <p:cNvSpPr>
            <a:spLocks noGrp="1"/>
          </p:cNvSpPr>
          <p:nvPr>
            <p:ph type="ftr" sz="quarter" idx="3"/>
          </p:nvPr>
        </p:nvSpPr>
        <p:spPr>
          <a:xfrm>
            <a:off x="2280139" y="6126535"/>
            <a:ext cx="4114800" cy="365125"/>
          </a:xfrm>
          <a:prstGeom prst="rect">
            <a:avLst/>
          </a:prstGeom>
        </p:spPr>
        <p:txBody>
          <a:bodyPr vert="horz" lIns="91438" tIns="45719" rIns="91438" bIns="45719" rtlCol="0" anchor="ctr"/>
          <a:lstStyle>
            <a:lvl1pPr algn="l">
              <a:defRPr sz="1200" b="0" i="0">
                <a:solidFill>
                  <a:schemeClr val="tx1">
                    <a:tint val="75000"/>
                  </a:schemeClr>
                </a:solidFill>
                <a:latin typeface="Franklin Gothic Medium" panose="020B0603020102020204" pitchFamily="34" charset="0"/>
              </a:defRPr>
            </a:lvl1pPr>
          </a:lstStyle>
          <a:p>
            <a:r>
              <a:rPr lang="en-US" dirty="0"/>
              <a:t>© 2018</a:t>
            </a:r>
          </a:p>
        </p:txBody>
      </p:sp>
      <p:sp>
        <p:nvSpPr>
          <p:cNvPr id="8" name="Slide Number Placeholder 5">
            <a:extLst>
              <a:ext uri="{FF2B5EF4-FFF2-40B4-BE49-F238E27FC236}">
                <a16:creationId xmlns:a16="http://schemas.microsoft.com/office/drawing/2014/main" id="{68E26DB1-7D16-0D4D-A0EC-1126C628695B}"/>
              </a:ext>
            </a:extLst>
          </p:cNvPr>
          <p:cNvSpPr>
            <a:spLocks noGrp="1"/>
          </p:cNvSpPr>
          <p:nvPr>
            <p:ph type="sldNum" sz="quarter" idx="4"/>
          </p:nvPr>
        </p:nvSpPr>
        <p:spPr>
          <a:xfrm>
            <a:off x="8610600" y="6135200"/>
            <a:ext cx="2743200" cy="365125"/>
          </a:xfrm>
          <a:prstGeom prst="rect">
            <a:avLst/>
          </a:prstGeom>
        </p:spPr>
        <p:txBody>
          <a:bodyPr vert="horz" lIns="91438" tIns="45719" rIns="91438" bIns="45719" rtlCol="0" anchor="ctr"/>
          <a:lstStyle>
            <a:lvl1pPr algn="r">
              <a:defRPr sz="1200" b="0" i="0">
                <a:solidFill>
                  <a:schemeClr val="tx1">
                    <a:tint val="75000"/>
                  </a:schemeClr>
                </a:solidFill>
                <a:latin typeface="Franklin Gothic Medium" panose="020B0603020102020204" pitchFamily="34" charset="0"/>
              </a:defRPr>
            </a:lvl1pPr>
          </a:lstStyle>
          <a:p>
            <a:fld id="{AADBFDD1-BB89-694A-B526-6D7DF18EEF9E}" type="slidenum">
              <a:rPr lang="en-US" smtClean="0"/>
              <a:pPr/>
              <a:t>‹#›</a:t>
            </a:fld>
            <a:endParaRPr lang="en-US"/>
          </a:p>
        </p:txBody>
      </p:sp>
    </p:spTree>
    <p:extLst>
      <p:ext uri="{BB962C8B-B14F-4D97-AF65-F5344CB8AC3E}">
        <p14:creationId xmlns:p14="http://schemas.microsoft.com/office/powerpoint/2010/main" val="1600650615"/>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Lst>
  <p:transition>
    <p:fade/>
  </p:transition>
  <p:hf hdr="0" dt="0"/>
  <p:txStyles>
    <p:titleStyle>
      <a:lvl1pPr algn="l" defTabSz="914377" rtl="0" eaLnBrk="1" latinLnBrk="0" hangingPunct="1">
        <a:lnSpc>
          <a:spcPct val="90000"/>
        </a:lnSpc>
        <a:spcBef>
          <a:spcPct val="0"/>
        </a:spcBef>
        <a:buNone/>
        <a:defRPr sz="3900" b="0" i="0" kern="1200">
          <a:solidFill>
            <a:schemeClr val="accent1"/>
          </a:solidFill>
          <a:latin typeface="Franklin Gothic Medium" panose="020B0603020102020204" pitchFamily="34"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b="0" i="0" kern="1200">
          <a:solidFill>
            <a:schemeClr val="accent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000" b="0" i="0" kern="1200">
          <a:solidFill>
            <a:schemeClr val="accent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900" b="0" i="0" kern="1200">
          <a:solidFill>
            <a:schemeClr val="accent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b="0" i="0" kern="1200">
          <a:solidFill>
            <a:schemeClr val="accent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b="0" i="0" kern="1200">
          <a:solidFill>
            <a:schemeClr val="accent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jp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prestodb/presto/wiki/Presto-User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8B1DF9-639B-AA43-898A-491E82C832F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8945" y="1779373"/>
            <a:ext cx="2650521" cy="667264"/>
          </a:xfrm>
          <a:prstGeom prst="rect">
            <a:avLst/>
          </a:prstGeom>
        </p:spPr>
      </p:pic>
      <p:sp>
        <p:nvSpPr>
          <p:cNvPr id="6" name="Subtitle 5">
            <a:extLst>
              <a:ext uri="{FF2B5EF4-FFF2-40B4-BE49-F238E27FC236}">
                <a16:creationId xmlns:a16="http://schemas.microsoft.com/office/drawing/2014/main" id="{073D29E6-45A1-AD44-9BD7-4ADF09C711BE}"/>
              </a:ext>
            </a:extLst>
          </p:cNvPr>
          <p:cNvSpPr>
            <a:spLocks noGrp="1"/>
          </p:cNvSpPr>
          <p:nvPr>
            <p:ph type="subTitle" idx="1"/>
          </p:nvPr>
        </p:nvSpPr>
        <p:spPr>
          <a:xfrm>
            <a:off x="1511644" y="4661917"/>
            <a:ext cx="4370173" cy="1202523"/>
          </a:xfrm>
        </p:spPr>
        <p:txBody>
          <a:bodyPr>
            <a:normAutofit/>
          </a:bodyPr>
          <a:lstStyle/>
          <a:p>
            <a:r>
              <a:rPr lang="en-US" dirty="0"/>
              <a:t>Justin </a:t>
            </a:r>
            <a:r>
              <a:rPr lang="en-US" dirty="0" err="1"/>
              <a:t>Borgman</a:t>
            </a:r>
            <a:endParaRPr lang="en-US" dirty="0"/>
          </a:p>
          <a:p>
            <a:r>
              <a:rPr lang="en-US" dirty="0"/>
              <a:t>CEO, Starburst</a:t>
            </a:r>
          </a:p>
        </p:txBody>
      </p:sp>
      <p:sp>
        <p:nvSpPr>
          <p:cNvPr id="7" name="Text Placeholder 6">
            <a:extLst>
              <a:ext uri="{FF2B5EF4-FFF2-40B4-BE49-F238E27FC236}">
                <a16:creationId xmlns:a16="http://schemas.microsoft.com/office/drawing/2014/main" id="{FE951B62-6025-8646-9154-C152B1ACF0B7}"/>
              </a:ext>
            </a:extLst>
          </p:cNvPr>
          <p:cNvSpPr>
            <a:spLocks noGrp="1"/>
          </p:cNvSpPr>
          <p:nvPr>
            <p:ph type="body" sz="quarter" idx="10"/>
          </p:nvPr>
        </p:nvSpPr>
        <p:spPr>
          <a:xfrm>
            <a:off x="1511644" y="3249118"/>
            <a:ext cx="9144000" cy="1248679"/>
          </a:xfrm>
        </p:spPr>
        <p:txBody>
          <a:bodyPr>
            <a:normAutofit/>
          </a:bodyPr>
          <a:lstStyle/>
          <a:p>
            <a:r>
              <a:rPr lang="en-US" dirty="0"/>
              <a:t>Which Cloud is My Cloud?</a:t>
            </a:r>
          </a:p>
        </p:txBody>
      </p:sp>
    </p:spTree>
    <p:extLst>
      <p:ext uri="{BB962C8B-B14F-4D97-AF65-F5344CB8AC3E}">
        <p14:creationId xmlns:p14="http://schemas.microsoft.com/office/powerpoint/2010/main" val="2129182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9DE765-2881-E244-B1D3-68823BF20025}"/>
              </a:ext>
            </a:extLst>
          </p:cNvPr>
          <p:cNvPicPr>
            <a:picLocks noChangeAspect="1"/>
          </p:cNvPicPr>
          <p:nvPr/>
        </p:nvPicPr>
        <p:blipFill>
          <a:blip r:embed="rId2"/>
          <a:stretch>
            <a:fillRect/>
          </a:stretch>
        </p:blipFill>
        <p:spPr>
          <a:xfrm>
            <a:off x="-114301" y="-137160"/>
            <a:ext cx="13282863" cy="7098030"/>
          </a:xfrm>
          <a:prstGeom prst="rect">
            <a:avLst/>
          </a:prstGeom>
        </p:spPr>
      </p:pic>
    </p:spTree>
    <p:extLst>
      <p:ext uri="{BB962C8B-B14F-4D97-AF65-F5344CB8AC3E}">
        <p14:creationId xmlns:p14="http://schemas.microsoft.com/office/powerpoint/2010/main" val="36767274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443C83-BAAC-4B49-82E1-261BC62BF3A0}"/>
              </a:ext>
            </a:extLst>
          </p:cNvPr>
          <p:cNvPicPr>
            <a:picLocks noChangeAspect="1"/>
          </p:cNvPicPr>
          <p:nvPr/>
        </p:nvPicPr>
        <p:blipFill>
          <a:blip r:embed="rId2"/>
          <a:stretch>
            <a:fillRect/>
          </a:stretch>
        </p:blipFill>
        <p:spPr>
          <a:xfrm>
            <a:off x="-194310" y="-496570"/>
            <a:ext cx="12580620" cy="8387080"/>
          </a:xfrm>
          <a:prstGeom prst="rect">
            <a:avLst/>
          </a:prstGeom>
        </p:spPr>
      </p:pic>
    </p:spTree>
    <p:extLst>
      <p:ext uri="{BB962C8B-B14F-4D97-AF65-F5344CB8AC3E}">
        <p14:creationId xmlns:p14="http://schemas.microsoft.com/office/powerpoint/2010/main" val="3995760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3EFC89-A438-FA4D-A902-79AEC7F1F365}"/>
              </a:ext>
            </a:extLst>
          </p:cNvPr>
          <p:cNvSpPr/>
          <p:nvPr/>
        </p:nvSpPr>
        <p:spPr>
          <a:xfrm>
            <a:off x="5615609" y="-441960"/>
            <a:ext cx="6957391" cy="8290560"/>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12</a:t>
            </a:fld>
            <a:endParaRPr lang="en-US"/>
          </a:p>
        </p:txBody>
      </p:sp>
      <p:pic>
        <p:nvPicPr>
          <p:cNvPr id="11" name="Picture 10">
            <a:extLst>
              <a:ext uri="{FF2B5EF4-FFF2-40B4-BE49-F238E27FC236}">
                <a16:creationId xmlns:a16="http://schemas.microsoft.com/office/drawing/2014/main" id="{E522DE8A-B40D-3244-9750-986619CFC4E2}"/>
              </a:ext>
            </a:extLst>
          </p:cNvPr>
          <p:cNvPicPr>
            <a:picLocks noChangeAspect="1"/>
          </p:cNvPicPr>
          <p:nvPr/>
        </p:nvPicPr>
        <p:blipFill>
          <a:blip r:embed="rId2"/>
          <a:stretch>
            <a:fillRect/>
          </a:stretch>
        </p:blipFill>
        <p:spPr>
          <a:xfrm>
            <a:off x="5615609" y="971199"/>
            <a:ext cx="6554136" cy="4915602"/>
          </a:xfrm>
          <a:prstGeom prst="rect">
            <a:avLst/>
          </a:prstGeom>
        </p:spPr>
      </p:pic>
      <p:sp>
        <p:nvSpPr>
          <p:cNvPr id="12" name="TextBox 11">
            <a:extLst>
              <a:ext uri="{FF2B5EF4-FFF2-40B4-BE49-F238E27FC236}">
                <a16:creationId xmlns:a16="http://schemas.microsoft.com/office/drawing/2014/main" id="{8047EB08-2E58-9F4A-965D-4BA8526EFFD6}"/>
              </a:ext>
            </a:extLst>
          </p:cNvPr>
          <p:cNvSpPr txBox="1"/>
          <p:nvPr/>
        </p:nvSpPr>
        <p:spPr>
          <a:xfrm>
            <a:off x="170620" y="1421296"/>
            <a:ext cx="5444989" cy="3231654"/>
          </a:xfrm>
          <a:prstGeom prst="rect">
            <a:avLst/>
          </a:prstGeom>
          <a:noFill/>
        </p:spPr>
        <p:txBody>
          <a:bodyPr wrap="square" rtlCol="0">
            <a:spAutoFit/>
          </a:bodyPr>
          <a:lstStyle/>
          <a:p>
            <a:r>
              <a:rPr lang="en-US" sz="4400" dirty="0">
                <a:solidFill>
                  <a:schemeClr val="accent1"/>
                </a:solidFill>
              </a:rPr>
              <a:t>I want to say one word to you. Just one word.  </a:t>
            </a:r>
          </a:p>
          <a:p>
            <a:endParaRPr lang="en-US" sz="4400" dirty="0"/>
          </a:p>
          <a:p>
            <a:r>
              <a:rPr lang="en-US" sz="7200" dirty="0"/>
              <a:t>Optionality.</a:t>
            </a:r>
          </a:p>
        </p:txBody>
      </p:sp>
    </p:spTree>
    <p:extLst>
      <p:ext uri="{BB962C8B-B14F-4D97-AF65-F5344CB8AC3E}">
        <p14:creationId xmlns:p14="http://schemas.microsoft.com/office/powerpoint/2010/main" val="15892558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13</a:t>
            </a:fld>
            <a:endParaRPr lang="en-US"/>
          </a:p>
        </p:txBody>
      </p:sp>
      <p:pic>
        <p:nvPicPr>
          <p:cNvPr id="8" name="Picture 7">
            <a:extLst>
              <a:ext uri="{FF2B5EF4-FFF2-40B4-BE49-F238E27FC236}">
                <a16:creationId xmlns:a16="http://schemas.microsoft.com/office/drawing/2014/main" id="{29972D15-AF55-7146-961E-6641147777CE}"/>
              </a:ext>
            </a:extLst>
          </p:cNvPr>
          <p:cNvPicPr>
            <a:picLocks noChangeAspect="1"/>
          </p:cNvPicPr>
          <p:nvPr/>
        </p:nvPicPr>
        <p:blipFill>
          <a:blip r:embed="rId2"/>
          <a:stretch>
            <a:fillRect/>
          </a:stretch>
        </p:blipFill>
        <p:spPr>
          <a:xfrm>
            <a:off x="2866058" y="1590599"/>
            <a:ext cx="6857720" cy="2427079"/>
          </a:xfrm>
          <a:prstGeom prst="rect">
            <a:avLst/>
          </a:prstGeom>
        </p:spPr>
      </p:pic>
    </p:spTree>
    <p:extLst>
      <p:ext uri="{BB962C8B-B14F-4D97-AF65-F5344CB8AC3E}">
        <p14:creationId xmlns:p14="http://schemas.microsoft.com/office/powerpoint/2010/main" val="5592189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26BBDED-B55A-5445-90DD-A7CC249AD604}"/>
              </a:ext>
            </a:extLst>
          </p:cNvPr>
          <p:cNvSpPr>
            <a:spLocks noGrp="1"/>
          </p:cNvSpPr>
          <p:nvPr>
            <p:ph type="ftr" sz="quarter" idx="3"/>
          </p:nvPr>
        </p:nvSpPr>
        <p:spPr>
          <a:xfrm>
            <a:off x="2280139" y="6126535"/>
            <a:ext cx="4114800" cy="365125"/>
          </a:xfrm>
        </p:spPr>
        <p:txBody>
          <a:bodyPr/>
          <a:lstStyle/>
          <a:p>
            <a:r>
              <a:rPr lang="en-US" dirty="0"/>
              <a:t>© 2019</a:t>
            </a:r>
          </a:p>
        </p:txBody>
      </p:sp>
      <p:sp>
        <p:nvSpPr>
          <p:cNvPr id="5" name="Slide Number Placeholder 4">
            <a:extLst>
              <a:ext uri="{FF2B5EF4-FFF2-40B4-BE49-F238E27FC236}">
                <a16:creationId xmlns:a16="http://schemas.microsoft.com/office/drawing/2014/main" id="{E1756618-28B4-DA42-BBA8-8AD369F2F667}"/>
              </a:ext>
            </a:extLst>
          </p:cNvPr>
          <p:cNvSpPr>
            <a:spLocks noGrp="1"/>
          </p:cNvSpPr>
          <p:nvPr>
            <p:ph type="sldNum" sz="quarter" idx="4294967295"/>
          </p:nvPr>
        </p:nvSpPr>
        <p:spPr>
          <a:xfrm>
            <a:off x="9448800" y="6135688"/>
            <a:ext cx="2743200" cy="365125"/>
          </a:xfrm>
        </p:spPr>
        <p:txBody>
          <a:bodyPr/>
          <a:lstStyle/>
          <a:p>
            <a:fld id="{AADBFDD1-BB89-694A-B526-6D7DF18EEF9E}" type="slidenum">
              <a:rPr lang="en-US" smtClean="0"/>
              <a:pPr/>
              <a:t>14</a:t>
            </a:fld>
            <a:endParaRPr lang="en-US"/>
          </a:p>
        </p:txBody>
      </p:sp>
      <p:sp>
        <p:nvSpPr>
          <p:cNvPr id="8" name="TextBox 7">
            <a:extLst>
              <a:ext uri="{FF2B5EF4-FFF2-40B4-BE49-F238E27FC236}">
                <a16:creationId xmlns:a16="http://schemas.microsoft.com/office/drawing/2014/main" id="{500FCED2-909F-7F48-A29E-AF961444E132}"/>
              </a:ext>
            </a:extLst>
          </p:cNvPr>
          <p:cNvSpPr txBox="1"/>
          <p:nvPr/>
        </p:nvSpPr>
        <p:spPr>
          <a:xfrm>
            <a:off x="1139548" y="3013501"/>
            <a:ext cx="3197991" cy="830997"/>
          </a:xfrm>
          <a:prstGeom prst="rect">
            <a:avLst/>
          </a:prstGeom>
          <a:noFill/>
        </p:spPr>
        <p:txBody>
          <a:bodyPr wrap="none" rtlCol="0">
            <a:spAutoFit/>
          </a:bodyPr>
          <a:lstStyle/>
          <a:p>
            <a:r>
              <a:rPr lang="en-US" sz="2400" dirty="0"/>
              <a:t>Optionality </a:t>
            </a:r>
          </a:p>
          <a:p>
            <a:r>
              <a:rPr lang="en-US" sz="2400" dirty="0">
                <a:solidFill>
                  <a:schemeClr val="accent1"/>
                </a:solidFill>
              </a:rPr>
              <a:t>  from your architecture</a:t>
            </a:r>
          </a:p>
        </p:txBody>
      </p:sp>
    </p:spTree>
    <p:extLst>
      <p:ext uri="{BB962C8B-B14F-4D97-AF65-F5344CB8AC3E}">
        <p14:creationId xmlns:p14="http://schemas.microsoft.com/office/powerpoint/2010/main" val="21429476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15</a:t>
            </a:fld>
            <a:endParaRPr lang="en-US"/>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3 keys to a cloud architecture that can stand the test of time</a:t>
            </a:r>
          </a:p>
          <a:p>
            <a:pPr marL="0" indent="0">
              <a:buNone/>
            </a:pPr>
            <a:endParaRPr lang="en-US" sz="2800" b="1" dirty="0"/>
          </a:p>
          <a:p>
            <a:pPr>
              <a:buFont typeface="Wingdings" pitchFamily="2" charset="2"/>
              <a:buChar char="q"/>
            </a:pPr>
            <a:r>
              <a:rPr lang="en-US" sz="2800" b="1" dirty="0"/>
              <a:t>Embrace Storage/Compute Separation </a:t>
            </a:r>
          </a:p>
          <a:p>
            <a:pPr>
              <a:buFont typeface="Wingdings" pitchFamily="2" charset="2"/>
              <a:buChar char="q"/>
            </a:pPr>
            <a:r>
              <a:rPr lang="en-US" sz="2800" b="1" dirty="0"/>
              <a:t>Use Open Data Formats</a:t>
            </a:r>
          </a:p>
          <a:p>
            <a:pPr>
              <a:buFont typeface="Wingdings" pitchFamily="2" charset="2"/>
              <a:buChar char="q"/>
            </a:pPr>
            <a:r>
              <a:rPr lang="en-US" sz="2800" b="1" dirty="0"/>
              <a:t>Future-Proof Your Architecture</a:t>
            </a:r>
            <a:endParaRPr lang="en-US" dirty="0"/>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Tree>
    <p:extLst>
      <p:ext uri="{BB962C8B-B14F-4D97-AF65-F5344CB8AC3E}">
        <p14:creationId xmlns:p14="http://schemas.microsoft.com/office/powerpoint/2010/main" val="21079668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16</a:t>
            </a:fld>
            <a:endParaRPr lang="en-US"/>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Embrace Storage / Compute Separation</a:t>
            </a:r>
          </a:p>
          <a:p>
            <a:pPr marL="0" indent="0">
              <a:buNone/>
            </a:pPr>
            <a:endParaRPr lang="en-US" sz="2800" b="1" dirty="0">
              <a:solidFill>
                <a:schemeClr val="tx1"/>
              </a:solidFill>
            </a:endParaRPr>
          </a:p>
          <a:p>
            <a:pPr marL="0" indent="0">
              <a:buNone/>
            </a:pPr>
            <a:endParaRPr lang="en-US" dirty="0"/>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2" name="Rectangle 1">
            <a:extLst>
              <a:ext uri="{FF2B5EF4-FFF2-40B4-BE49-F238E27FC236}">
                <a16:creationId xmlns:a16="http://schemas.microsoft.com/office/drawing/2014/main" id="{B05FC9CA-CA71-5447-8AF0-C0E33B47DF56}"/>
              </a:ext>
            </a:extLst>
          </p:cNvPr>
          <p:cNvSpPr/>
          <p:nvPr/>
        </p:nvSpPr>
        <p:spPr>
          <a:xfrm>
            <a:off x="105156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8" name="Rectangle 7">
            <a:extLst>
              <a:ext uri="{FF2B5EF4-FFF2-40B4-BE49-F238E27FC236}">
                <a16:creationId xmlns:a16="http://schemas.microsoft.com/office/drawing/2014/main" id="{C22BAAF9-A87F-C14C-8B1A-0B5B1869029D}"/>
              </a:ext>
            </a:extLst>
          </p:cNvPr>
          <p:cNvSpPr/>
          <p:nvPr/>
        </p:nvSpPr>
        <p:spPr>
          <a:xfrm>
            <a:off x="1051560" y="372618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Storage</a:t>
            </a:r>
          </a:p>
        </p:txBody>
      </p:sp>
    </p:spTree>
    <p:extLst>
      <p:ext uri="{BB962C8B-B14F-4D97-AF65-F5344CB8AC3E}">
        <p14:creationId xmlns:p14="http://schemas.microsoft.com/office/powerpoint/2010/main" val="19570936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17</a:t>
            </a:fld>
            <a:endParaRPr lang="en-US"/>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Embrace Storage / Compute Separation</a:t>
            </a:r>
          </a:p>
          <a:p>
            <a:pPr marL="0" indent="0">
              <a:buNone/>
            </a:pPr>
            <a:endParaRPr lang="en-US" sz="2800" b="1" dirty="0">
              <a:solidFill>
                <a:schemeClr val="tx1"/>
              </a:solidFill>
            </a:endParaRPr>
          </a:p>
          <a:p>
            <a:pPr marL="0" indent="0">
              <a:buNone/>
            </a:pPr>
            <a:endParaRPr lang="en-US" dirty="0"/>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2" name="Rectangle 1">
            <a:extLst>
              <a:ext uri="{FF2B5EF4-FFF2-40B4-BE49-F238E27FC236}">
                <a16:creationId xmlns:a16="http://schemas.microsoft.com/office/drawing/2014/main" id="{B05FC9CA-CA71-5447-8AF0-C0E33B47DF56}"/>
              </a:ext>
            </a:extLst>
          </p:cNvPr>
          <p:cNvSpPr/>
          <p:nvPr/>
        </p:nvSpPr>
        <p:spPr>
          <a:xfrm>
            <a:off x="105156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8" name="Rectangle 7">
            <a:extLst>
              <a:ext uri="{FF2B5EF4-FFF2-40B4-BE49-F238E27FC236}">
                <a16:creationId xmlns:a16="http://schemas.microsoft.com/office/drawing/2014/main" id="{C22BAAF9-A87F-C14C-8B1A-0B5B1869029D}"/>
              </a:ext>
            </a:extLst>
          </p:cNvPr>
          <p:cNvSpPr/>
          <p:nvPr/>
        </p:nvSpPr>
        <p:spPr>
          <a:xfrm>
            <a:off x="10515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Storage</a:t>
            </a:r>
          </a:p>
        </p:txBody>
      </p:sp>
    </p:spTree>
    <p:extLst>
      <p:ext uri="{BB962C8B-B14F-4D97-AF65-F5344CB8AC3E}">
        <p14:creationId xmlns:p14="http://schemas.microsoft.com/office/powerpoint/2010/main" val="4730608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18</a:t>
            </a:fld>
            <a:endParaRPr lang="en-US"/>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Embrace Storage / Compute Separation</a:t>
            </a:r>
          </a:p>
          <a:p>
            <a:pPr marL="0" indent="0">
              <a:buNone/>
            </a:pPr>
            <a:endParaRPr lang="en-US" sz="2800" b="1" dirty="0">
              <a:solidFill>
                <a:schemeClr val="tx1"/>
              </a:solidFill>
            </a:endParaRPr>
          </a:p>
          <a:p>
            <a:pPr marL="0" indent="0">
              <a:buNone/>
            </a:pPr>
            <a:endParaRPr lang="en-US" dirty="0"/>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2" name="Rectangle 1">
            <a:extLst>
              <a:ext uri="{FF2B5EF4-FFF2-40B4-BE49-F238E27FC236}">
                <a16:creationId xmlns:a16="http://schemas.microsoft.com/office/drawing/2014/main" id="{B05FC9CA-CA71-5447-8AF0-C0E33B47DF56}"/>
              </a:ext>
            </a:extLst>
          </p:cNvPr>
          <p:cNvSpPr/>
          <p:nvPr/>
        </p:nvSpPr>
        <p:spPr>
          <a:xfrm>
            <a:off x="105156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8" name="Rectangle 7">
            <a:extLst>
              <a:ext uri="{FF2B5EF4-FFF2-40B4-BE49-F238E27FC236}">
                <a16:creationId xmlns:a16="http://schemas.microsoft.com/office/drawing/2014/main" id="{C22BAAF9-A87F-C14C-8B1A-0B5B1869029D}"/>
              </a:ext>
            </a:extLst>
          </p:cNvPr>
          <p:cNvSpPr/>
          <p:nvPr/>
        </p:nvSpPr>
        <p:spPr>
          <a:xfrm>
            <a:off x="10515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Storage</a:t>
            </a:r>
          </a:p>
        </p:txBody>
      </p:sp>
      <p:sp>
        <p:nvSpPr>
          <p:cNvPr id="10" name="Rectangle 9">
            <a:extLst>
              <a:ext uri="{FF2B5EF4-FFF2-40B4-BE49-F238E27FC236}">
                <a16:creationId xmlns:a16="http://schemas.microsoft.com/office/drawing/2014/main" id="{60CB9D31-4ADF-0B45-8BC0-FFFD81C3CA58}"/>
              </a:ext>
            </a:extLst>
          </p:cNvPr>
          <p:cNvSpPr/>
          <p:nvPr/>
        </p:nvSpPr>
        <p:spPr>
          <a:xfrm>
            <a:off x="305562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Tree>
    <p:extLst>
      <p:ext uri="{BB962C8B-B14F-4D97-AF65-F5344CB8AC3E}">
        <p14:creationId xmlns:p14="http://schemas.microsoft.com/office/powerpoint/2010/main" val="3324765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19</a:t>
            </a:fld>
            <a:endParaRPr lang="en-US"/>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Embrace Storage / Compute Separation</a:t>
            </a:r>
          </a:p>
          <a:p>
            <a:pPr marL="0" indent="0">
              <a:buNone/>
            </a:pPr>
            <a:endParaRPr lang="en-US" sz="2800" b="1" dirty="0">
              <a:solidFill>
                <a:schemeClr val="tx1"/>
              </a:solidFill>
            </a:endParaRPr>
          </a:p>
          <a:p>
            <a:pPr marL="0" indent="0">
              <a:buNone/>
            </a:pPr>
            <a:endParaRPr lang="en-US" dirty="0"/>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2" name="Rectangle 1">
            <a:extLst>
              <a:ext uri="{FF2B5EF4-FFF2-40B4-BE49-F238E27FC236}">
                <a16:creationId xmlns:a16="http://schemas.microsoft.com/office/drawing/2014/main" id="{B05FC9CA-CA71-5447-8AF0-C0E33B47DF56}"/>
              </a:ext>
            </a:extLst>
          </p:cNvPr>
          <p:cNvSpPr/>
          <p:nvPr/>
        </p:nvSpPr>
        <p:spPr>
          <a:xfrm>
            <a:off x="105156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8" name="Rectangle 7">
            <a:extLst>
              <a:ext uri="{FF2B5EF4-FFF2-40B4-BE49-F238E27FC236}">
                <a16:creationId xmlns:a16="http://schemas.microsoft.com/office/drawing/2014/main" id="{C22BAAF9-A87F-C14C-8B1A-0B5B1869029D}"/>
              </a:ext>
            </a:extLst>
          </p:cNvPr>
          <p:cNvSpPr/>
          <p:nvPr/>
        </p:nvSpPr>
        <p:spPr>
          <a:xfrm>
            <a:off x="10515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Storage</a:t>
            </a:r>
          </a:p>
        </p:txBody>
      </p:sp>
      <p:sp>
        <p:nvSpPr>
          <p:cNvPr id="10" name="Rectangle 9">
            <a:extLst>
              <a:ext uri="{FF2B5EF4-FFF2-40B4-BE49-F238E27FC236}">
                <a16:creationId xmlns:a16="http://schemas.microsoft.com/office/drawing/2014/main" id="{60CB9D31-4ADF-0B45-8BC0-FFFD81C3CA58}"/>
              </a:ext>
            </a:extLst>
          </p:cNvPr>
          <p:cNvSpPr/>
          <p:nvPr/>
        </p:nvSpPr>
        <p:spPr>
          <a:xfrm>
            <a:off x="305562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9" name="Rectangle 8">
            <a:extLst>
              <a:ext uri="{FF2B5EF4-FFF2-40B4-BE49-F238E27FC236}">
                <a16:creationId xmlns:a16="http://schemas.microsoft.com/office/drawing/2014/main" id="{86964F32-E1C3-5B4B-9ED1-56F24D037732}"/>
              </a:ext>
            </a:extLst>
          </p:cNvPr>
          <p:cNvSpPr/>
          <p:nvPr/>
        </p:nvSpPr>
        <p:spPr>
          <a:xfrm>
            <a:off x="505968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Tree>
    <p:extLst>
      <p:ext uri="{BB962C8B-B14F-4D97-AF65-F5344CB8AC3E}">
        <p14:creationId xmlns:p14="http://schemas.microsoft.com/office/powerpoint/2010/main" val="34564093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72C188E-835E-3D44-948B-5100EA5757F3}"/>
              </a:ext>
            </a:extLst>
          </p:cNvPr>
          <p:cNvGraphicFramePr/>
          <p:nvPr>
            <p:extLst>
              <p:ext uri="{D42A27DB-BD31-4B8C-83A1-F6EECF244321}">
                <p14:modId xmlns:p14="http://schemas.microsoft.com/office/powerpoint/2010/main" val="391809895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A905B348-B144-8444-BFBC-228D65AFB691}"/>
              </a:ext>
            </a:extLst>
          </p:cNvPr>
          <p:cNvSpPr>
            <a:spLocks noGrp="1"/>
          </p:cNvSpPr>
          <p:nvPr>
            <p:ph type="title"/>
          </p:nvPr>
        </p:nvSpPr>
        <p:spPr/>
        <p:txBody>
          <a:bodyPr/>
          <a:lstStyle/>
          <a:p>
            <a:r>
              <a:rPr lang="en-US" dirty="0"/>
              <a:t>About Me</a:t>
            </a:r>
          </a:p>
        </p:txBody>
      </p:sp>
      <p:pic>
        <p:nvPicPr>
          <p:cNvPr id="12" name="Picture 11">
            <a:extLst>
              <a:ext uri="{FF2B5EF4-FFF2-40B4-BE49-F238E27FC236}">
                <a16:creationId xmlns:a16="http://schemas.microsoft.com/office/drawing/2014/main" id="{E50EC56B-9919-D140-B87C-3C9088BA8424}"/>
              </a:ext>
            </a:extLst>
          </p:cNvPr>
          <p:cNvPicPr>
            <a:picLocks noChangeAspect="1"/>
          </p:cNvPicPr>
          <p:nvPr/>
        </p:nvPicPr>
        <p:blipFill rotWithShape="1">
          <a:blip r:embed="rId7"/>
          <a:srcRect t="-35401" b="35401"/>
          <a:stretch/>
        </p:blipFill>
        <p:spPr>
          <a:xfrm>
            <a:off x="5269456" y="968182"/>
            <a:ext cx="2080973" cy="2080973"/>
          </a:xfrm>
          <a:prstGeom prst="rect">
            <a:avLst/>
          </a:prstGeom>
        </p:spPr>
      </p:pic>
      <p:sp>
        <p:nvSpPr>
          <p:cNvPr id="4" name="Footer Placeholder 3">
            <a:extLst>
              <a:ext uri="{FF2B5EF4-FFF2-40B4-BE49-F238E27FC236}">
                <a16:creationId xmlns:a16="http://schemas.microsoft.com/office/drawing/2014/main" id="{D7D55E7F-3DB1-6449-BDCA-40070DDB4855}"/>
              </a:ext>
            </a:extLst>
          </p:cNvPr>
          <p:cNvSpPr>
            <a:spLocks noGrp="1"/>
          </p:cNvSpPr>
          <p:nvPr>
            <p:ph type="ftr" sz="quarter" idx="3"/>
          </p:nvPr>
        </p:nvSpPr>
        <p:spPr/>
        <p:txBody>
          <a:bodyPr/>
          <a:lstStyle/>
          <a:p>
            <a:r>
              <a:rPr lang="en-US" dirty="0"/>
              <a:t>© 2019</a:t>
            </a:r>
          </a:p>
        </p:txBody>
      </p:sp>
      <p:sp>
        <p:nvSpPr>
          <p:cNvPr id="5" name="Slide Number Placeholder 4">
            <a:extLst>
              <a:ext uri="{FF2B5EF4-FFF2-40B4-BE49-F238E27FC236}">
                <a16:creationId xmlns:a16="http://schemas.microsoft.com/office/drawing/2014/main" id="{1B429F73-87D5-D849-9A73-7C2C1E8AB4F9}"/>
              </a:ext>
            </a:extLst>
          </p:cNvPr>
          <p:cNvSpPr>
            <a:spLocks noGrp="1"/>
          </p:cNvSpPr>
          <p:nvPr>
            <p:ph type="sldNum" sz="quarter" idx="4"/>
          </p:nvPr>
        </p:nvSpPr>
        <p:spPr/>
        <p:txBody>
          <a:bodyPr/>
          <a:lstStyle/>
          <a:p>
            <a:fld id="{AADBFDD1-BB89-694A-B526-6D7DF18EEF9E}" type="slidenum">
              <a:rPr lang="en-US" smtClean="0"/>
              <a:pPr/>
              <a:t>2</a:t>
            </a:fld>
            <a:endParaRPr lang="en-US"/>
          </a:p>
        </p:txBody>
      </p:sp>
      <p:pic>
        <p:nvPicPr>
          <p:cNvPr id="10" name="Picture 9">
            <a:extLst>
              <a:ext uri="{FF2B5EF4-FFF2-40B4-BE49-F238E27FC236}">
                <a16:creationId xmlns:a16="http://schemas.microsoft.com/office/drawing/2014/main" id="{96733E07-B9BC-B04E-A336-40AA77B37D40}"/>
              </a:ext>
            </a:extLst>
          </p:cNvPr>
          <p:cNvPicPr>
            <a:picLocks noChangeAspect="1"/>
          </p:cNvPicPr>
          <p:nvPr/>
        </p:nvPicPr>
        <p:blipFill>
          <a:blip r:embed="rId8"/>
          <a:stretch>
            <a:fillRect/>
          </a:stretch>
        </p:blipFill>
        <p:spPr>
          <a:xfrm>
            <a:off x="2696182" y="2080290"/>
            <a:ext cx="1086678" cy="898546"/>
          </a:xfrm>
          <a:prstGeom prst="rect">
            <a:avLst/>
          </a:prstGeom>
        </p:spPr>
      </p:pic>
      <p:pic>
        <p:nvPicPr>
          <p:cNvPr id="14" name="Picture 13">
            <a:extLst>
              <a:ext uri="{FF2B5EF4-FFF2-40B4-BE49-F238E27FC236}">
                <a16:creationId xmlns:a16="http://schemas.microsoft.com/office/drawing/2014/main" id="{3B15DB92-B47B-D249-936E-DA26EDBF7D39}"/>
              </a:ext>
            </a:extLst>
          </p:cNvPr>
          <p:cNvPicPr>
            <a:picLocks noChangeAspect="1"/>
          </p:cNvPicPr>
          <p:nvPr/>
        </p:nvPicPr>
        <p:blipFill>
          <a:blip r:embed="rId9"/>
          <a:stretch>
            <a:fillRect/>
          </a:stretch>
        </p:blipFill>
        <p:spPr>
          <a:xfrm>
            <a:off x="8161024" y="2466440"/>
            <a:ext cx="1998976" cy="512396"/>
          </a:xfrm>
          <a:prstGeom prst="rect">
            <a:avLst/>
          </a:prstGeom>
        </p:spPr>
      </p:pic>
    </p:spTree>
    <p:extLst>
      <p:ext uri="{BB962C8B-B14F-4D97-AF65-F5344CB8AC3E}">
        <p14:creationId xmlns:p14="http://schemas.microsoft.com/office/powerpoint/2010/main" val="13383475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20</a:t>
            </a:fld>
            <a:endParaRPr lang="en-US"/>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Embrace Storage / Compute Separation</a:t>
            </a:r>
          </a:p>
          <a:p>
            <a:pPr marL="0" indent="0">
              <a:buNone/>
            </a:pPr>
            <a:endParaRPr lang="en-US" sz="2800" b="1" dirty="0">
              <a:solidFill>
                <a:schemeClr val="tx1"/>
              </a:solidFill>
            </a:endParaRPr>
          </a:p>
          <a:p>
            <a:pPr marL="0" indent="0">
              <a:buNone/>
            </a:pPr>
            <a:endParaRPr lang="en-US" dirty="0"/>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2" name="Rectangle 1">
            <a:extLst>
              <a:ext uri="{FF2B5EF4-FFF2-40B4-BE49-F238E27FC236}">
                <a16:creationId xmlns:a16="http://schemas.microsoft.com/office/drawing/2014/main" id="{B05FC9CA-CA71-5447-8AF0-C0E33B47DF56}"/>
              </a:ext>
            </a:extLst>
          </p:cNvPr>
          <p:cNvSpPr/>
          <p:nvPr/>
        </p:nvSpPr>
        <p:spPr>
          <a:xfrm>
            <a:off x="105156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8" name="Rectangle 7">
            <a:extLst>
              <a:ext uri="{FF2B5EF4-FFF2-40B4-BE49-F238E27FC236}">
                <a16:creationId xmlns:a16="http://schemas.microsoft.com/office/drawing/2014/main" id="{C22BAAF9-A87F-C14C-8B1A-0B5B1869029D}"/>
              </a:ext>
            </a:extLst>
          </p:cNvPr>
          <p:cNvSpPr/>
          <p:nvPr/>
        </p:nvSpPr>
        <p:spPr>
          <a:xfrm>
            <a:off x="10515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Storage</a:t>
            </a:r>
          </a:p>
        </p:txBody>
      </p:sp>
      <p:sp>
        <p:nvSpPr>
          <p:cNvPr id="10" name="Rectangle 9">
            <a:extLst>
              <a:ext uri="{FF2B5EF4-FFF2-40B4-BE49-F238E27FC236}">
                <a16:creationId xmlns:a16="http://schemas.microsoft.com/office/drawing/2014/main" id="{60CB9D31-4ADF-0B45-8BC0-FFFD81C3CA58}"/>
              </a:ext>
            </a:extLst>
          </p:cNvPr>
          <p:cNvSpPr/>
          <p:nvPr/>
        </p:nvSpPr>
        <p:spPr>
          <a:xfrm>
            <a:off x="305562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9" name="Rectangle 8">
            <a:extLst>
              <a:ext uri="{FF2B5EF4-FFF2-40B4-BE49-F238E27FC236}">
                <a16:creationId xmlns:a16="http://schemas.microsoft.com/office/drawing/2014/main" id="{129E54C8-5E5C-B84B-924C-F009D5E51F72}"/>
              </a:ext>
            </a:extLst>
          </p:cNvPr>
          <p:cNvSpPr/>
          <p:nvPr/>
        </p:nvSpPr>
        <p:spPr>
          <a:xfrm>
            <a:off x="505968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11" name="Rectangle 10">
            <a:extLst>
              <a:ext uri="{FF2B5EF4-FFF2-40B4-BE49-F238E27FC236}">
                <a16:creationId xmlns:a16="http://schemas.microsoft.com/office/drawing/2014/main" id="{DF3ED243-23A6-9C48-A5C5-BC5C3D3EC964}"/>
              </a:ext>
            </a:extLst>
          </p:cNvPr>
          <p:cNvSpPr/>
          <p:nvPr/>
        </p:nvSpPr>
        <p:spPr>
          <a:xfrm>
            <a:off x="706374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Tree>
    <p:extLst>
      <p:ext uri="{BB962C8B-B14F-4D97-AF65-F5344CB8AC3E}">
        <p14:creationId xmlns:p14="http://schemas.microsoft.com/office/powerpoint/2010/main" val="36581403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21</a:t>
            </a:fld>
            <a:endParaRPr lang="en-US"/>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Use Open Data Formats</a:t>
            </a:r>
          </a:p>
          <a:p>
            <a:pPr marL="0" indent="0">
              <a:buNone/>
            </a:pPr>
            <a:endParaRPr lang="en-US" sz="2800" b="1" dirty="0">
              <a:solidFill>
                <a:schemeClr val="tx1"/>
              </a:solidFill>
            </a:endParaRPr>
          </a:p>
          <a:p>
            <a:r>
              <a:rPr lang="en-US" sz="2800" dirty="0" err="1"/>
              <a:t>ORCFile</a:t>
            </a:r>
            <a:endParaRPr lang="en-US" sz="2800" dirty="0"/>
          </a:p>
          <a:p>
            <a:r>
              <a:rPr lang="en-US" sz="2800" dirty="0"/>
              <a:t>Parquet</a:t>
            </a:r>
          </a:p>
          <a:p>
            <a:r>
              <a:rPr lang="en-US" sz="2800" dirty="0"/>
              <a:t>Avro</a:t>
            </a:r>
          </a:p>
          <a:p>
            <a:r>
              <a:rPr lang="en-US" sz="2800" dirty="0" err="1"/>
              <a:t>SequenceFile</a:t>
            </a:r>
            <a:endParaRPr lang="en-US" sz="2800" dirty="0"/>
          </a:p>
          <a:p>
            <a:r>
              <a:rPr lang="en-US" sz="2800" dirty="0"/>
              <a:t>CSV</a:t>
            </a:r>
          </a:p>
          <a:p>
            <a:pPr marL="0" indent="0">
              <a:buNone/>
            </a:pPr>
            <a:endParaRPr lang="en-US" sz="2800" b="1" dirty="0"/>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Tree>
    <p:extLst>
      <p:ext uri="{BB962C8B-B14F-4D97-AF65-F5344CB8AC3E}">
        <p14:creationId xmlns:p14="http://schemas.microsoft.com/office/powerpoint/2010/main" val="5315176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22</a:t>
            </a:fld>
            <a:endParaRPr lang="en-US" dirty="0"/>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Future-Proof Your Architecture</a:t>
            </a:r>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8" name="Rectangle 7">
            <a:extLst>
              <a:ext uri="{FF2B5EF4-FFF2-40B4-BE49-F238E27FC236}">
                <a16:creationId xmlns:a16="http://schemas.microsoft.com/office/drawing/2014/main" id="{0FD27E69-31AC-9F4E-B92F-ECD2995105A1}"/>
              </a:ext>
            </a:extLst>
          </p:cNvPr>
          <p:cNvSpPr/>
          <p:nvPr/>
        </p:nvSpPr>
        <p:spPr>
          <a:xfrm>
            <a:off x="105156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9" name="Rectangle 8">
            <a:extLst>
              <a:ext uri="{FF2B5EF4-FFF2-40B4-BE49-F238E27FC236}">
                <a16:creationId xmlns:a16="http://schemas.microsoft.com/office/drawing/2014/main" id="{F1F60BD5-5168-834C-9084-1412AB6A2E93}"/>
              </a:ext>
            </a:extLst>
          </p:cNvPr>
          <p:cNvSpPr/>
          <p:nvPr/>
        </p:nvSpPr>
        <p:spPr>
          <a:xfrm>
            <a:off x="10515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ADLS</a:t>
            </a:r>
          </a:p>
        </p:txBody>
      </p:sp>
      <p:sp>
        <p:nvSpPr>
          <p:cNvPr id="10" name="Rectangle 9">
            <a:extLst>
              <a:ext uri="{FF2B5EF4-FFF2-40B4-BE49-F238E27FC236}">
                <a16:creationId xmlns:a16="http://schemas.microsoft.com/office/drawing/2014/main" id="{DD0A5C6A-4B7E-254C-9B2D-F2E696AB2919}"/>
              </a:ext>
            </a:extLst>
          </p:cNvPr>
          <p:cNvSpPr/>
          <p:nvPr/>
        </p:nvSpPr>
        <p:spPr>
          <a:xfrm>
            <a:off x="305562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11" name="Rectangle 10">
            <a:extLst>
              <a:ext uri="{FF2B5EF4-FFF2-40B4-BE49-F238E27FC236}">
                <a16:creationId xmlns:a16="http://schemas.microsoft.com/office/drawing/2014/main" id="{3BDCE3E9-036D-B04A-B3CA-B4FCFFE272FF}"/>
              </a:ext>
            </a:extLst>
          </p:cNvPr>
          <p:cNvSpPr/>
          <p:nvPr/>
        </p:nvSpPr>
        <p:spPr>
          <a:xfrm>
            <a:off x="505968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12" name="Rectangle 11">
            <a:extLst>
              <a:ext uri="{FF2B5EF4-FFF2-40B4-BE49-F238E27FC236}">
                <a16:creationId xmlns:a16="http://schemas.microsoft.com/office/drawing/2014/main" id="{59FDEF1C-075F-F644-A3AE-B0627F20759F}"/>
              </a:ext>
            </a:extLst>
          </p:cNvPr>
          <p:cNvSpPr/>
          <p:nvPr/>
        </p:nvSpPr>
        <p:spPr>
          <a:xfrm>
            <a:off x="706374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Tree>
    <p:extLst>
      <p:ext uri="{BB962C8B-B14F-4D97-AF65-F5344CB8AC3E}">
        <p14:creationId xmlns:p14="http://schemas.microsoft.com/office/powerpoint/2010/main" val="18453730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23</a:t>
            </a:fld>
            <a:endParaRPr lang="en-US" dirty="0"/>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Future-Proof Your Architecture</a:t>
            </a:r>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8" name="Rectangle 7">
            <a:extLst>
              <a:ext uri="{FF2B5EF4-FFF2-40B4-BE49-F238E27FC236}">
                <a16:creationId xmlns:a16="http://schemas.microsoft.com/office/drawing/2014/main" id="{0FD27E69-31AC-9F4E-B92F-ECD2995105A1}"/>
              </a:ext>
            </a:extLst>
          </p:cNvPr>
          <p:cNvSpPr/>
          <p:nvPr/>
        </p:nvSpPr>
        <p:spPr>
          <a:xfrm>
            <a:off x="105156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9" name="Rectangle 8">
            <a:extLst>
              <a:ext uri="{FF2B5EF4-FFF2-40B4-BE49-F238E27FC236}">
                <a16:creationId xmlns:a16="http://schemas.microsoft.com/office/drawing/2014/main" id="{F1F60BD5-5168-834C-9084-1412AB6A2E93}"/>
              </a:ext>
            </a:extLst>
          </p:cNvPr>
          <p:cNvSpPr/>
          <p:nvPr/>
        </p:nvSpPr>
        <p:spPr>
          <a:xfrm>
            <a:off x="10515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ADLS</a:t>
            </a:r>
          </a:p>
        </p:txBody>
      </p:sp>
      <p:sp>
        <p:nvSpPr>
          <p:cNvPr id="10" name="Rectangle 9">
            <a:extLst>
              <a:ext uri="{FF2B5EF4-FFF2-40B4-BE49-F238E27FC236}">
                <a16:creationId xmlns:a16="http://schemas.microsoft.com/office/drawing/2014/main" id="{DD0A5C6A-4B7E-254C-9B2D-F2E696AB2919}"/>
              </a:ext>
            </a:extLst>
          </p:cNvPr>
          <p:cNvSpPr/>
          <p:nvPr/>
        </p:nvSpPr>
        <p:spPr>
          <a:xfrm>
            <a:off x="305562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11" name="Rectangle 10">
            <a:extLst>
              <a:ext uri="{FF2B5EF4-FFF2-40B4-BE49-F238E27FC236}">
                <a16:creationId xmlns:a16="http://schemas.microsoft.com/office/drawing/2014/main" id="{3BDCE3E9-036D-B04A-B3CA-B4FCFFE272FF}"/>
              </a:ext>
            </a:extLst>
          </p:cNvPr>
          <p:cNvSpPr/>
          <p:nvPr/>
        </p:nvSpPr>
        <p:spPr>
          <a:xfrm>
            <a:off x="505968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12" name="Rectangle 11">
            <a:extLst>
              <a:ext uri="{FF2B5EF4-FFF2-40B4-BE49-F238E27FC236}">
                <a16:creationId xmlns:a16="http://schemas.microsoft.com/office/drawing/2014/main" id="{59FDEF1C-075F-F644-A3AE-B0627F20759F}"/>
              </a:ext>
            </a:extLst>
          </p:cNvPr>
          <p:cNvSpPr/>
          <p:nvPr/>
        </p:nvSpPr>
        <p:spPr>
          <a:xfrm>
            <a:off x="706374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13" name="Rectangle 12">
            <a:extLst>
              <a:ext uri="{FF2B5EF4-FFF2-40B4-BE49-F238E27FC236}">
                <a16:creationId xmlns:a16="http://schemas.microsoft.com/office/drawing/2014/main" id="{A8EA119A-70FC-5845-A9A6-73D5B724D865}"/>
              </a:ext>
            </a:extLst>
          </p:cNvPr>
          <p:cNvSpPr/>
          <p:nvPr/>
        </p:nvSpPr>
        <p:spPr>
          <a:xfrm>
            <a:off x="305562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SQLServer</a:t>
            </a:r>
            <a:endParaRPr lang="en-US" dirty="0"/>
          </a:p>
        </p:txBody>
      </p:sp>
    </p:spTree>
    <p:extLst>
      <p:ext uri="{BB962C8B-B14F-4D97-AF65-F5344CB8AC3E}">
        <p14:creationId xmlns:p14="http://schemas.microsoft.com/office/powerpoint/2010/main" val="20899548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24</a:t>
            </a:fld>
            <a:endParaRPr lang="en-US" dirty="0"/>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Future-Proof Your Architecture</a:t>
            </a:r>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8" name="Rectangle 7">
            <a:extLst>
              <a:ext uri="{FF2B5EF4-FFF2-40B4-BE49-F238E27FC236}">
                <a16:creationId xmlns:a16="http://schemas.microsoft.com/office/drawing/2014/main" id="{0FD27E69-31AC-9F4E-B92F-ECD2995105A1}"/>
              </a:ext>
            </a:extLst>
          </p:cNvPr>
          <p:cNvSpPr/>
          <p:nvPr/>
        </p:nvSpPr>
        <p:spPr>
          <a:xfrm>
            <a:off x="105156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9" name="Rectangle 8">
            <a:extLst>
              <a:ext uri="{FF2B5EF4-FFF2-40B4-BE49-F238E27FC236}">
                <a16:creationId xmlns:a16="http://schemas.microsoft.com/office/drawing/2014/main" id="{F1F60BD5-5168-834C-9084-1412AB6A2E93}"/>
              </a:ext>
            </a:extLst>
          </p:cNvPr>
          <p:cNvSpPr/>
          <p:nvPr/>
        </p:nvSpPr>
        <p:spPr>
          <a:xfrm>
            <a:off x="10515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ADLS</a:t>
            </a:r>
          </a:p>
        </p:txBody>
      </p:sp>
      <p:sp>
        <p:nvSpPr>
          <p:cNvPr id="10" name="Rectangle 9">
            <a:extLst>
              <a:ext uri="{FF2B5EF4-FFF2-40B4-BE49-F238E27FC236}">
                <a16:creationId xmlns:a16="http://schemas.microsoft.com/office/drawing/2014/main" id="{DD0A5C6A-4B7E-254C-9B2D-F2E696AB2919}"/>
              </a:ext>
            </a:extLst>
          </p:cNvPr>
          <p:cNvSpPr/>
          <p:nvPr/>
        </p:nvSpPr>
        <p:spPr>
          <a:xfrm>
            <a:off x="305562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11" name="Rectangle 10">
            <a:extLst>
              <a:ext uri="{FF2B5EF4-FFF2-40B4-BE49-F238E27FC236}">
                <a16:creationId xmlns:a16="http://schemas.microsoft.com/office/drawing/2014/main" id="{3BDCE3E9-036D-B04A-B3CA-B4FCFFE272FF}"/>
              </a:ext>
            </a:extLst>
          </p:cNvPr>
          <p:cNvSpPr/>
          <p:nvPr/>
        </p:nvSpPr>
        <p:spPr>
          <a:xfrm>
            <a:off x="505968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12" name="Rectangle 11">
            <a:extLst>
              <a:ext uri="{FF2B5EF4-FFF2-40B4-BE49-F238E27FC236}">
                <a16:creationId xmlns:a16="http://schemas.microsoft.com/office/drawing/2014/main" id="{59FDEF1C-075F-F644-A3AE-B0627F20759F}"/>
              </a:ext>
            </a:extLst>
          </p:cNvPr>
          <p:cNvSpPr/>
          <p:nvPr/>
        </p:nvSpPr>
        <p:spPr>
          <a:xfrm>
            <a:off x="7063740" y="2548890"/>
            <a:ext cx="163449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Compute</a:t>
            </a:r>
          </a:p>
        </p:txBody>
      </p:sp>
      <p:sp>
        <p:nvSpPr>
          <p:cNvPr id="13" name="Rectangle 12">
            <a:extLst>
              <a:ext uri="{FF2B5EF4-FFF2-40B4-BE49-F238E27FC236}">
                <a16:creationId xmlns:a16="http://schemas.microsoft.com/office/drawing/2014/main" id="{A8EA119A-70FC-5845-A9A6-73D5B724D865}"/>
              </a:ext>
            </a:extLst>
          </p:cNvPr>
          <p:cNvSpPr/>
          <p:nvPr/>
        </p:nvSpPr>
        <p:spPr>
          <a:xfrm>
            <a:off x="305562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SQLServer</a:t>
            </a:r>
            <a:endParaRPr lang="en-US" dirty="0"/>
          </a:p>
        </p:txBody>
      </p:sp>
      <p:sp>
        <p:nvSpPr>
          <p:cNvPr id="14" name="Rectangle 13">
            <a:extLst>
              <a:ext uri="{FF2B5EF4-FFF2-40B4-BE49-F238E27FC236}">
                <a16:creationId xmlns:a16="http://schemas.microsoft.com/office/drawing/2014/main" id="{AB8E892A-32C2-9443-84BD-10D1A6078582}"/>
              </a:ext>
            </a:extLst>
          </p:cNvPr>
          <p:cNvSpPr/>
          <p:nvPr/>
        </p:nvSpPr>
        <p:spPr>
          <a:xfrm>
            <a:off x="505968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Teradata</a:t>
            </a:r>
          </a:p>
        </p:txBody>
      </p:sp>
    </p:spTree>
    <p:extLst>
      <p:ext uri="{BB962C8B-B14F-4D97-AF65-F5344CB8AC3E}">
        <p14:creationId xmlns:p14="http://schemas.microsoft.com/office/powerpoint/2010/main" val="333583564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25</a:t>
            </a:fld>
            <a:endParaRPr lang="en-US" dirty="0"/>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Future-Proof Your Architecture</a:t>
            </a:r>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8" name="Rectangle 7">
            <a:extLst>
              <a:ext uri="{FF2B5EF4-FFF2-40B4-BE49-F238E27FC236}">
                <a16:creationId xmlns:a16="http://schemas.microsoft.com/office/drawing/2014/main" id="{0FD27E69-31AC-9F4E-B92F-ECD2995105A1}"/>
              </a:ext>
            </a:extLst>
          </p:cNvPr>
          <p:cNvSpPr/>
          <p:nvPr/>
        </p:nvSpPr>
        <p:spPr>
          <a:xfrm>
            <a:off x="1051560" y="2548890"/>
            <a:ext cx="965073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SQL Abstraction Layer</a:t>
            </a:r>
          </a:p>
          <a:p>
            <a:pPr algn="ctr"/>
            <a:r>
              <a:rPr lang="en-US" sz="900" dirty="0"/>
              <a:t>aka</a:t>
            </a:r>
          </a:p>
          <a:p>
            <a:pPr algn="ctr"/>
            <a:r>
              <a:rPr lang="en-US" sz="1100" dirty="0"/>
              <a:t>Consumption Layer |  Semantic Layer |  Query Federation  |  Query Fabric  |  Data Virtualization</a:t>
            </a:r>
            <a:endParaRPr lang="en-US" sz="2800" dirty="0"/>
          </a:p>
        </p:txBody>
      </p:sp>
      <p:sp>
        <p:nvSpPr>
          <p:cNvPr id="9" name="Rectangle 8">
            <a:extLst>
              <a:ext uri="{FF2B5EF4-FFF2-40B4-BE49-F238E27FC236}">
                <a16:creationId xmlns:a16="http://schemas.microsoft.com/office/drawing/2014/main" id="{F1F60BD5-5168-834C-9084-1412AB6A2E93}"/>
              </a:ext>
            </a:extLst>
          </p:cNvPr>
          <p:cNvSpPr/>
          <p:nvPr/>
        </p:nvSpPr>
        <p:spPr>
          <a:xfrm>
            <a:off x="10515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ADLS</a:t>
            </a:r>
          </a:p>
        </p:txBody>
      </p:sp>
      <p:sp>
        <p:nvSpPr>
          <p:cNvPr id="13" name="Rectangle 12">
            <a:extLst>
              <a:ext uri="{FF2B5EF4-FFF2-40B4-BE49-F238E27FC236}">
                <a16:creationId xmlns:a16="http://schemas.microsoft.com/office/drawing/2014/main" id="{A8EA119A-70FC-5845-A9A6-73D5B724D865}"/>
              </a:ext>
            </a:extLst>
          </p:cNvPr>
          <p:cNvSpPr/>
          <p:nvPr/>
        </p:nvSpPr>
        <p:spPr>
          <a:xfrm>
            <a:off x="305562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SQLServer</a:t>
            </a:r>
            <a:endParaRPr lang="en-US" dirty="0"/>
          </a:p>
        </p:txBody>
      </p:sp>
      <p:sp>
        <p:nvSpPr>
          <p:cNvPr id="14" name="Rectangle 13">
            <a:extLst>
              <a:ext uri="{FF2B5EF4-FFF2-40B4-BE49-F238E27FC236}">
                <a16:creationId xmlns:a16="http://schemas.microsoft.com/office/drawing/2014/main" id="{AB8E892A-32C2-9443-84BD-10D1A6078582}"/>
              </a:ext>
            </a:extLst>
          </p:cNvPr>
          <p:cNvSpPr/>
          <p:nvPr/>
        </p:nvSpPr>
        <p:spPr>
          <a:xfrm>
            <a:off x="505968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Teradata</a:t>
            </a:r>
          </a:p>
        </p:txBody>
      </p:sp>
    </p:spTree>
    <p:extLst>
      <p:ext uri="{BB962C8B-B14F-4D97-AF65-F5344CB8AC3E}">
        <p14:creationId xmlns:p14="http://schemas.microsoft.com/office/powerpoint/2010/main" val="35405452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26</a:t>
            </a:fld>
            <a:endParaRPr lang="en-US" dirty="0"/>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Future-Proof Your Architecture</a:t>
            </a:r>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8" name="Rectangle 7">
            <a:extLst>
              <a:ext uri="{FF2B5EF4-FFF2-40B4-BE49-F238E27FC236}">
                <a16:creationId xmlns:a16="http://schemas.microsoft.com/office/drawing/2014/main" id="{0FD27E69-31AC-9F4E-B92F-ECD2995105A1}"/>
              </a:ext>
            </a:extLst>
          </p:cNvPr>
          <p:cNvSpPr/>
          <p:nvPr/>
        </p:nvSpPr>
        <p:spPr>
          <a:xfrm>
            <a:off x="1051560" y="2548890"/>
            <a:ext cx="965073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SQL Abstraction Layer</a:t>
            </a:r>
          </a:p>
          <a:p>
            <a:pPr algn="ctr"/>
            <a:r>
              <a:rPr lang="en-US" sz="900" dirty="0"/>
              <a:t>aka</a:t>
            </a:r>
          </a:p>
          <a:p>
            <a:pPr algn="ctr"/>
            <a:r>
              <a:rPr lang="en-US" sz="1100" dirty="0"/>
              <a:t>Consumption Layer |  Semantic Layer |  Query Federation  |  Query Fabric  |  Data Virtualization</a:t>
            </a:r>
            <a:endParaRPr lang="en-US" sz="2800" dirty="0"/>
          </a:p>
        </p:txBody>
      </p:sp>
      <p:sp>
        <p:nvSpPr>
          <p:cNvPr id="9" name="Rectangle 8">
            <a:extLst>
              <a:ext uri="{FF2B5EF4-FFF2-40B4-BE49-F238E27FC236}">
                <a16:creationId xmlns:a16="http://schemas.microsoft.com/office/drawing/2014/main" id="{F1F60BD5-5168-834C-9084-1412AB6A2E93}"/>
              </a:ext>
            </a:extLst>
          </p:cNvPr>
          <p:cNvSpPr/>
          <p:nvPr/>
        </p:nvSpPr>
        <p:spPr>
          <a:xfrm>
            <a:off x="10515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ADLS</a:t>
            </a:r>
          </a:p>
        </p:txBody>
      </p:sp>
      <p:sp>
        <p:nvSpPr>
          <p:cNvPr id="13" name="Rectangle 12">
            <a:extLst>
              <a:ext uri="{FF2B5EF4-FFF2-40B4-BE49-F238E27FC236}">
                <a16:creationId xmlns:a16="http://schemas.microsoft.com/office/drawing/2014/main" id="{A8EA119A-70FC-5845-A9A6-73D5B724D865}"/>
              </a:ext>
            </a:extLst>
          </p:cNvPr>
          <p:cNvSpPr/>
          <p:nvPr/>
        </p:nvSpPr>
        <p:spPr>
          <a:xfrm>
            <a:off x="305562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SQLServer</a:t>
            </a:r>
            <a:endParaRPr lang="en-US" dirty="0"/>
          </a:p>
        </p:txBody>
      </p:sp>
      <p:sp>
        <p:nvSpPr>
          <p:cNvPr id="14" name="Rectangle 13">
            <a:extLst>
              <a:ext uri="{FF2B5EF4-FFF2-40B4-BE49-F238E27FC236}">
                <a16:creationId xmlns:a16="http://schemas.microsoft.com/office/drawing/2014/main" id="{AB8E892A-32C2-9443-84BD-10D1A6078582}"/>
              </a:ext>
            </a:extLst>
          </p:cNvPr>
          <p:cNvSpPr/>
          <p:nvPr/>
        </p:nvSpPr>
        <p:spPr>
          <a:xfrm>
            <a:off x="505968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Teradata</a:t>
            </a:r>
          </a:p>
        </p:txBody>
      </p:sp>
      <p:sp>
        <p:nvSpPr>
          <p:cNvPr id="15" name="Rectangle 14">
            <a:extLst>
              <a:ext uri="{FF2B5EF4-FFF2-40B4-BE49-F238E27FC236}">
                <a16:creationId xmlns:a16="http://schemas.microsoft.com/office/drawing/2014/main" id="{BE4A2AEF-FCB5-544F-880C-28B7ED7C9BC6}"/>
              </a:ext>
            </a:extLst>
          </p:cNvPr>
          <p:cNvSpPr/>
          <p:nvPr/>
        </p:nvSpPr>
        <p:spPr>
          <a:xfrm>
            <a:off x="706374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Kafka</a:t>
            </a:r>
          </a:p>
        </p:txBody>
      </p:sp>
    </p:spTree>
    <p:extLst>
      <p:ext uri="{BB962C8B-B14F-4D97-AF65-F5344CB8AC3E}">
        <p14:creationId xmlns:p14="http://schemas.microsoft.com/office/powerpoint/2010/main" val="124827954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27</a:t>
            </a:fld>
            <a:endParaRPr lang="en-US" dirty="0"/>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Future-Proof Your Architecture</a:t>
            </a:r>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8" name="Rectangle 7">
            <a:extLst>
              <a:ext uri="{FF2B5EF4-FFF2-40B4-BE49-F238E27FC236}">
                <a16:creationId xmlns:a16="http://schemas.microsoft.com/office/drawing/2014/main" id="{0FD27E69-31AC-9F4E-B92F-ECD2995105A1}"/>
              </a:ext>
            </a:extLst>
          </p:cNvPr>
          <p:cNvSpPr/>
          <p:nvPr/>
        </p:nvSpPr>
        <p:spPr>
          <a:xfrm>
            <a:off x="1051560" y="2548890"/>
            <a:ext cx="965073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SQL Abstraction Layer</a:t>
            </a:r>
          </a:p>
          <a:p>
            <a:pPr algn="ctr"/>
            <a:r>
              <a:rPr lang="en-US" sz="900" dirty="0"/>
              <a:t>aka</a:t>
            </a:r>
          </a:p>
          <a:p>
            <a:pPr algn="ctr"/>
            <a:r>
              <a:rPr lang="en-US" sz="1100" dirty="0"/>
              <a:t>Consumption Layer |  Semantic Layer |  Query Federation  |  Query Fabric  |  Data Virtualization</a:t>
            </a:r>
            <a:endParaRPr lang="en-US" sz="2800" dirty="0"/>
          </a:p>
        </p:txBody>
      </p:sp>
      <p:sp>
        <p:nvSpPr>
          <p:cNvPr id="9" name="Rectangle 8">
            <a:extLst>
              <a:ext uri="{FF2B5EF4-FFF2-40B4-BE49-F238E27FC236}">
                <a16:creationId xmlns:a16="http://schemas.microsoft.com/office/drawing/2014/main" id="{F1F60BD5-5168-834C-9084-1412AB6A2E93}"/>
              </a:ext>
            </a:extLst>
          </p:cNvPr>
          <p:cNvSpPr/>
          <p:nvPr/>
        </p:nvSpPr>
        <p:spPr>
          <a:xfrm>
            <a:off x="10515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ADLS</a:t>
            </a:r>
          </a:p>
        </p:txBody>
      </p:sp>
      <p:sp>
        <p:nvSpPr>
          <p:cNvPr id="13" name="Rectangle 12">
            <a:extLst>
              <a:ext uri="{FF2B5EF4-FFF2-40B4-BE49-F238E27FC236}">
                <a16:creationId xmlns:a16="http://schemas.microsoft.com/office/drawing/2014/main" id="{A8EA119A-70FC-5845-A9A6-73D5B724D865}"/>
              </a:ext>
            </a:extLst>
          </p:cNvPr>
          <p:cNvSpPr/>
          <p:nvPr/>
        </p:nvSpPr>
        <p:spPr>
          <a:xfrm>
            <a:off x="305562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SQLServer</a:t>
            </a:r>
            <a:endParaRPr lang="en-US" dirty="0"/>
          </a:p>
        </p:txBody>
      </p:sp>
      <p:sp>
        <p:nvSpPr>
          <p:cNvPr id="14" name="Rectangle 13">
            <a:extLst>
              <a:ext uri="{FF2B5EF4-FFF2-40B4-BE49-F238E27FC236}">
                <a16:creationId xmlns:a16="http://schemas.microsoft.com/office/drawing/2014/main" id="{AB8E892A-32C2-9443-84BD-10D1A6078582}"/>
              </a:ext>
            </a:extLst>
          </p:cNvPr>
          <p:cNvSpPr/>
          <p:nvPr/>
        </p:nvSpPr>
        <p:spPr>
          <a:xfrm>
            <a:off x="505968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Teradata</a:t>
            </a:r>
          </a:p>
        </p:txBody>
      </p:sp>
      <p:sp>
        <p:nvSpPr>
          <p:cNvPr id="15" name="Rectangle 14">
            <a:extLst>
              <a:ext uri="{FF2B5EF4-FFF2-40B4-BE49-F238E27FC236}">
                <a16:creationId xmlns:a16="http://schemas.microsoft.com/office/drawing/2014/main" id="{BE4A2AEF-FCB5-544F-880C-28B7ED7C9BC6}"/>
              </a:ext>
            </a:extLst>
          </p:cNvPr>
          <p:cNvSpPr/>
          <p:nvPr/>
        </p:nvSpPr>
        <p:spPr>
          <a:xfrm>
            <a:off x="706374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Kafka</a:t>
            </a:r>
          </a:p>
        </p:txBody>
      </p:sp>
      <p:sp>
        <p:nvSpPr>
          <p:cNvPr id="16" name="Rectangle 15">
            <a:extLst>
              <a:ext uri="{FF2B5EF4-FFF2-40B4-BE49-F238E27FC236}">
                <a16:creationId xmlns:a16="http://schemas.microsoft.com/office/drawing/2014/main" id="{19E228D3-1B83-0C42-B91F-E0B5D79A72F9}"/>
              </a:ext>
            </a:extLst>
          </p:cNvPr>
          <p:cNvSpPr/>
          <p:nvPr/>
        </p:nvSpPr>
        <p:spPr>
          <a:xfrm>
            <a:off x="906780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MongoDB</a:t>
            </a:r>
          </a:p>
        </p:txBody>
      </p:sp>
    </p:spTree>
    <p:extLst>
      <p:ext uri="{BB962C8B-B14F-4D97-AF65-F5344CB8AC3E}">
        <p14:creationId xmlns:p14="http://schemas.microsoft.com/office/powerpoint/2010/main" val="34812698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28</a:t>
            </a:fld>
            <a:endParaRPr lang="en-US" dirty="0"/>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Future-Proof Your Architecture</a:t>
            </a:r>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
        <p:nvSpPr>
          <p:cNvPr id="8" name="Rectangle 7">
            <a:extLst>
              <a:ext uri="{FF2B5EF4-FFF2-40B4-BE49-F238E27FC236}">
                <a16:creationId xmlns:a16="http://schemas.microsoft.com/office/drawing/2014/main" id="{0FD27E69-31AC-9F4E-B92F-ECD2995105A1}"/>
              </a:ext>
            </a:extLst>
          </p:cNvPr>
          <p:cNvSpPr/>
          <p:nvPr/>
        </p:nvSpPr>
        <p:spPr>
          <a:xfrm>
            <a:off x="1051560" y="2548890"/>
            <a:ext cx="9650730" cy="1177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SQL Abstraction Layer</a:t>
            </a:r>
          </a:p>
          <a:p>
            <a:pPr algn="ctr"/>
            <a:r>
              <a:rPr lang="en-US" sz="900" dirty="0"/>
              <a:t>aka</a:t>
            </a:r>
          </a:p>
          <a:p>
            <a:pPr algn="ctr"/>
            <a:r>
              <a:rPr lang="en-US" sz="1100" dirty="0"/>
              <a:t>Consumption Layer |  Semantic Layer |  Query Federation  |  Query Fabric  |  Data Virtualization</a:t>
            </a:r>
            <a:endParaRPr lang="en-US" sz="2800" dirty="0"/>
          </a:p>
        </p:txBody>
      </p:sp>
      <p:sp>
        <p:nvSpPr>
          <p:cNvPr id="9" name="Rectangle 8">
            <a:extLst>
              <a:ext uri="{FF2B5EF4-FFF2-40B4-BE49-F238E27FC236}">
                <a16:creationId xmlns:a16="http://schemas.microsoft.com/office/drawing/2014/main" id="{F1F60BD5-5168-834C-9084-1412AB6A2E93}"/>
              </a:ext>
            </a:extLst>
          </p:cNvPr>
          <p:cNvSpPr/>
          <p:nvPr/>
        </p:nvSpPr>
        <p:spPr>
          <a:xfrm>
            <a:off x="10515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ADLS</a:t>
            </a:r>
          </a:p>
        </p:txBody>
      </p:sp>
      <p:sp>
        <p:nvSpPr>
          <p:cNvPr id="13" name="Rectangle 12">
            <a:extLst>
              <a:ext uri="{FF2B5EF4-FFF2-40B4-BE49-F238E27FC236}">
                <a16:creationId xmlns:a16="http://schemas.microsoft.com/office/drawing/2014/main" id="{A8EA119A-70FC-5845-A9A6-73D5B724D865}"/>
              </a:ext>
            </a:extLst>
          </p:cNvPr>
          <p:cNvSpPr/>
          <p:nvPr/>
        </p:nvSpPr>
        <p:spPr>
          <a:xfrm>
            <a:off x="305562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SQLServer</a:t>
            </a:r>
            <a:endParaRPr lang="en-US" dirty="0"/>
          </a:p>
        </p:txBody>
      </p:sp>
      <p:sp>
        <p:nvSpPr>
          <p:cNvPr id="14" name="Rectangle 13">
            <a:extLst>
              <a:ext uri="{FF2B5EF4-FFF2-40B4-BE49-F238E27FC236}">
                <a16:creationId xmlns:a16="http://schemas.microsoft.com/office/drawing/2014/main" id="{AB8E892A-32C2-9443-84BD-10D1A6078582}"/>
              </a:ext>
            </a:extLst>
          </p:cNvPr>
          <p:cNvSpPr/>
          <p:nvPr/>
        </p:nvSpPr>
        <p:spPr>
          <a:xfrm>
            <a:off x="505968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Teradata</a:t>
            </a:r>
          </a:p>
        </p:txBody>
      </p:sp>
      <p:sp>
        <p:nvSpPr>
          <p:cNvPr id="15" name="Rectangle 14">
            <a:extLst>
              <a:ext uri="{FF2B5EF4-FFF2-40B4-BE49-F238E27FC236}">
                <a16:creationId xmlns:a16="http://schemas.microsoft.com/office/drawing/2014/main" id="{BE4A2AEF-FCB5-544F-880C-28B7ED7C9BC6}"/>
              </a:ext>
            </a:extLst>
          </p:cNvPr>
          <p:cNvSpPr/>
          <p:nvPr/>
        </p:nvSpPr>
        <p:spPr>
          <a:xfrm>
            <a:off x="706374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Kafka</a:t>
            </a:r>
          </a:p>
        </p:txBody>
      </p:sp>
      <p:sp>
        <p:nvSpPr>
          <p:cNvPr id="16" name="Rectangle 15">
            <a:extLst>
              <a:ext uri="{FF2B5EF4-FFF2-40B4-BE49-F238E27FC236}">
                <a16:creationId xmlns:a16="http://schemas.microsoft.com/office/drawing/2014/main" id="{19E228D3-1B83-0C42-B91F-E0B5D79A72F9}"/>
              </a:ext>
            </a:extLst>
          </p:cNvPr>
          <p:cNvSpPr/>
          <p:nvPr/>
        </p:nvSpPr>
        <p:spPr>
          <a:xfrm>
            <a:off x="906780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MongoDB</a:t>
            </a:r>
          </a:p>
        </p:txBody>
      </p:sp>
      <p:sp>
        <p:nvSpPr>
          <p:cNvPr id="17" name="Rectangle 16">
            <a:extLst>
              <a:ext uri="{FF2B5EF4-FFF2-40B4-BE49-F238E27FC236}">
                <a16:creationId xmlns:a16="http://schemas.microsoft.com/office/drawing/2014/main" id="{3E8AAECB-24AF-1C40-A9CF-B551947DA7DA}"/>
              </a:ext>
            </a:extLst>
          </p:cNvPr>
          <p:cNvSpPr/>
          <p:nvPr/>
        </p:nvSpPr>
        <p:spPr>
          <a:xfrm>
            <a:off x="11071860" y="4377690"/>
            <a:ext cx="1634490" cy="11772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4297916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29</a:t>
            </a:fld>
            <a:endParaRPr lang="en-US"/>
          </a:p>
        </p:txBody>
      </p:sp>
      <p:sp>
        <p:nvSpPr>
          <p:cNvPr id="7" name="Content Placeholder 6">
            <a:extLst>
              <a:ext uri="{FF2B5EF4-FFF2-40B4-BE49-F238E27FC236}">
                <a16:creationId xmlns:a16="http://schemas.microsoft.com/office/drawing/2014/main" id="{E39BD018-68C0-4B4B-A554-909CA972A433}"/>
              </a:ext>
            </a:extLst>
          </p:cNvPr>
          <p:cNvSpPr>
            <a:spLocks noGrp="1"/>
          </p:cNvSpPr>
          <p:nvPr>
            <p:ph idx="1"/>
          </p:nvPr>
        </p:nvSpPr>
        <p:spPr>
          <a:xfrm>
            <a:off x="838200" y="1211581"/>
            <a:ext cx="10868526" cy="4603066"/>
          </a:xfrm>
        </p:spPr>
        <p:txBody>
          <a:bodyPr>
            <a:normAutofit/>
          </a:bodyPr>
          <a:lstStyle/>
          <a:p>
            <a:pPr marL="0" indent="0">
              <a:buNone/>
            </a:pPr>
            <a:r>
              <a:rPr lang="en-US" sz="2800" b="1" dirty="0">
                <a:solidFill>
                  <a:schemeClr val="tx1"/>
                </a:solidFill>
              </a:rPr>
              <a:t>3 keys to a cloud architecture that can stand the test of time</a:t>
            </a:r>
          </a:p>
          <a:p>
            <a:pPr marL="0" indent="0">
              <a:buNone/>
            </a:pPr>
            <a:endParaRPr lang="en-US" sz="2800" b="1" dirty="0"/>
          </a:p>
          <a:p>
            <a:pPr>
              <a:buFont typeface="Wingdings" pitchFamily="2" charset="2"/>
              <a:buChar char="q"/>
            </a:pPr>
            <a:r>
              <a:rPr lang="en-US" sz="2800" b="1" dirty="0"/>
              <a:t> Embrace Storage/Compute Separation </a:t>
            </a:r>
          </a:p>
          <a:p>
            <a:pPr>
              <a:buFont typeface="Wingdings" pitchFamily="2" charset="2"/>
              <a:buChar char="q"/>
            </a:pPr>
            <a:r>
              <a:rPr lang="en-US" sz="2800" b="1" dirty="0"/>
              <a:t>Use Open Data Formats</a:t>
            </a:r>
          </a:p>
          <a:p>
            <a:pPr>
              <a:buFont typeface="Wingdings" pitchFamily="2" charset="2"/>
              <a:buChar char="q"/>
            </a:pPr>
            <a:r>
              <a:rPr lang="en-US" sz="2800" b="1" dirty="0"/>
              <a:t>Future-Proof Your Architecture</a:t>
            </a:r>
            <a:endParaRPr lang="en-US" dirty="0"/>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r>
              <a:rPr lang="en-US" dirty="0"/>
              <a:t>Don’t let history repeat itself</a:t>
            </a:r>
          </a:p>
        </p:txBody>
      </p:sp>
    </p:spTree>
    <p:extLst>
      <p:ext uri="{BB962C8B-B14F-4D97-AF65-F5344CB8AC3E}">
        <p14:creationId xmlns:p14="http://schemas.microsoft.com/office/powerpoint/2010/main" val="26788857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5ABCD9-0A83-6D46-8DE7-C2911B2CC872}"/>
              </a:ext>
            </a:extLst>
          </p:cNvPr>
          <p:cNvSpPr>
            <a:spLocks noGrp="1"/>
          </p:cNvSpPr>
          <p:nvPr>
            <p:ph type="sldNum" sz="quarter" idx="4"/>
          </p:nvPr>
        </p:nvSpPr>
        <p:spPr/>
        <p:txBody>
          <a:bodyPr/>
          <a:lstStyle/>
          <a:p>
            <a:fld id="{AADBFDD1-BB89-694A-B526-6D7DF18EEF9E}" type="slidenum">
              <a:rPr lang="en-US" smtClean="0"/>
              <a:pPr/>
              <a:t>3</a:t>
            </a:fld>
            <a:endParaRPr lang="en-US" dirty="0"/>
          </a:p>
        </p:txBody>
      </p:sp>
      <p:sp>
        <p:nvSpPr>
          <p:cNvPr id="28" name="Footer Placeholder 7">
            <a:extLst>
              <a:ext uri="{FF2B5EF4-FFF2-40B4-BE49-F238E27FC236}">
                <a16:creationId xmlns:a16="http://schemas.microsoft.com/office/drawing/2014/main" id="{B46EC49B-37C8-424C-AD88-134B0E897A12}"/>
              </a:ext>
            </a:extLst>
          </p:cNvPr>
          <p:cNvSpPr>
            <a:spLocks noGrp="1"/>
          </p:cNvSpPr>
          <p:nvPr>
            <p:ph type="ftr" sz="quarter" idx="3"/>
          </p:nvPr>
        </p:nvSpPr>
        <p:spPr>
          <a:xfrm>
            <a:off x="2280139" y="6150284"/>
            <a:ext cx="4114800" cy="365125"/>
          </a:xfrm>
        </p:spPr>
        <p:txBody>
          <a:bodyPr/>
          <a:lstStyle/>
          <a:p>
            <a:r>
              <a:rPr lang="en-US" dirty="0"/>
              <a:t>© 2019</a:t>
            </a:r>
          </a:p>
        </p:txBody>
      </p:sp>
      <p:pic>
        <p:nvPicPr>
          <p:cNvPr id="3" name="Picture 2"/>
          <p:cNvPicPr>
            <a:picLocks noChangeAspect="1"/>
          </p:cNvPicPr>
          <p:nvPr/>
        </p:nvPicPr>
        <p:blipFill>
          <a:blip r:embed="rId3"/>
          <a:stretch>
            <a:fillRect/>
          </a:stretch>
        </p:blipFill>
        <p:spPr>
          <a:xfrm>
            <a:off x="3262105" y="89796"/>
            <a:ext cx="8929895" cy="6697421"/>
          </a:xfrm>
          <a:prstGeom prst="rect">
            <a:avLst/>
          </a:prstGeom>
        </p:spPr>
      </p:pic>
      <p:sp>
        <p:nvSpPr>
          <p:cNvPr id="10" name="TextBox 9"/>
          <p:cNvSpPr txBox="1"/>
          <p:nvPr/>
        </p:nvSpPr>
        <p:spPr>
          <a:xfrm>
            <a:off x="179601" y="1834359"/>
            <a:ext cx="3082504" cy="1077218"/>
          </a:xfrm>
          <a:prstGeom prst="rect">
            <a:avLst/>
          </a:prstGeom>
          <a:noFill/>
        </p:spPr>
        <p:txBody>
          <a:bodyPr wrap="square" rtlCol="0">
            <a:spAutoFit/>
          </a:bodyPr>
          <a:lstStyle/>
          <a:p>
            <a:r>
              <a:rPr lang="en-US" sz="3200" b="1" dirty="0">
                <a:solidFill>
                  <a:schemeClr val="accent1"/>
                </a:solidFill>
              </a:rPr>
              <a:t>We are the Presto Company</a:t>
            </a:r>
          </a:p>
        </p:txBody>
      </p:sp>
      <p:sp>
        <p:nvSpPr>
          <p:cNvPr id="24" name="Rectangle 23"/>
          <p:cNvSpPr/>
          <p:nvPr/>
        </p:nvSpPr>
        <p:spPr>
          <a:xfrm>
            <a:off x="179601" y="3177678"/>
            <a:ext cx="2950583" cy="600164"/>
          </a:xfrm>
          <a:prstGeom prst="rect">
            <a:avLst/>
          </a:prstGeom>
        </p:spPr>
        <p:txBody>
          <a:bodyPr wrap="square">
            <a:spAutoFit/>
          </a:bodyPr>
          <a:lstStyle/>
          <a:p>
            <a:r>
              <a:rPr lang="en-US" sz="1100" dirty="0">
                <a:solidFill>
                  <a:schemeClr val="accent1"/>
                </a:solidFill>
              </a:rPr>
              <a:t>See more at </a:t>
            </a:r>
            <a:r>
              <a:rPr lang="en-US" sz="1100" dirty="0">
                <a:solidFill>
                  <a:schemeClr val="accent1"/>
                </a:solidFill>
                <a:hlinkClick r:id="rId4"/>
              </a:rPr>
              <a:t>https://github.com/prestodb/presto/wiki/Presto-Users</a:t>
            </a:r>
            <a:endParaRPr lang="en-US" sz="1100" dirty="0">
              <a:solidFill>
                <a:schemeClr val="accent1"/>
              </a:solidFill>
            </a:endParaRPr>
          </a:p>
        </p:txBody>
      </p:sp>
    </p:spTree>
    <p:extLst>
      <p:ext uri="{BB962C8B-B14F-4D97-AF65-F5344CB8AC3E}">
        <p14:creationId xmlns:p14="http://schemas.microsoft.com/office/powerpoint/2010/main" val="1571572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26BBDED-B55A-5445-90DD-A7CC249AD604}"/>
              </a:ext>
            </a:extLst>
          </p:cNvPr>
          <p:cNvSpPr>
            <a:spLocks noGrp="1"/>
          </p:cNvSpPr>
          <p:nvPr>
            <p:ph type="ftr" sz="quarter" idx="3"/>
          </p:nvPr>
        </p:nvSpPr>
        <p:spPr>
          <a:xfrm>
            <a:off x="2280139" y="6126535"/>
            <a:ext cx="4114800" cy="365125"/>
          </a:xfrm>
        </p:spPr>
        <p:txBody>
          <a:bodyPr/>
          <a:lstStyle/>
          <a:p>
            <a:r>
              <a:rPr lang="en-US" dirty="0"/>
              <a:t>© 2019</a:t>
            </a:r>
          </a:p>
        </p:txBody>
      </p:sp>
      <p:sp>
        <p:nvSpPr>
          <p:cNvPr id="5" name="Slide Number Placeholder 4">
            <a:extLst>
              <a:ext uri="{FF2B5EF4-FFF2-40B4-BE49-F238E27FC236}">
                <a16:creationId xmlns:a16="http://schemas.microsoft.com/office/drawing/2014/main" id="{E1756618-28B4-DA42-BBA8-8AD369F2F667}"/>
              </a:ext>
            </a:extLst>
          </p:cNvPr>
          <p:cNvSpPr>
            <a:spLocks noGrp="1"/>
          </p:cNvSpPr>
          <p:nvPr>
            <p:ph type="sldNum" sz="quarter" idx="4294967295"/>
          </p:nvPr>
        </p:nvSpPr>
        <p:spPr>
          <a:xfrm>
            <a:off x="9448800" y="6135688"/>
            <a:ext cx="2743200" cy="365125"/>
          </a:xfrm>
        </p:spPr>
        <p:txBody>
          <a:bodyPr/>
          <a:lstStyle/>
          <a:p>
            <a:fld id="{AADBFDD1-BB89-694A-B526-6D7DF18EEF9E}" type="slidenum">
              <a:rPr lang="en-US" smtClean="0"/>
              <a:pPr/>
              <a:t>30</a:t>
            </a:fld>
            <a:endParaRPr lang="en-US"/>
          </a:p>
        </p:txBody>
      </p:sp>
      <p:sp>
        <p:nvSpPr>
          <p:cNvPr id="8" name="TextBox 7">
            <a:extLst>
              <a:ext uri="{FF2B5EF4-FFF2-40B4-BE49-F238E27FC236}">
                <a16:creationId xmlns:a16="http://schemas.microsoft.com/office/drawing/2014/main" id="{500FCED2-909F-7F48-A29E-AF961444E132}"/>
              </a:ext>
            </a:extLst>
          </p:cNvPr>
          <p:cNvSpPr txBox="1"/>
          <p:nvPr/>
        </p:nvSpPr>
        <p:spPr>
          <a:xfrm>
            <a:off x="1139548" y="3013501"/>
            <a:ext cx="3476016" cy="830997"/>
          </a:xfrm>
          <a:prstGeom prst="rect">
            <a:avLst/>
          </a:prstGeom>
          <a:noFill/>
        </p:spPr>
        <p:txBody>
          <a:bodyPr wrap="none" rtlCol="0">
            <a:spAutoFit/>
          </a:bodyPr>
          <a:lstStyle/>
          <a:p>
            <a:r>
              <a:rPr lang="en-US" sz="2400" dirty="0"/>
              <a:t>Optionality </a:t>
            </a:r>
          </a:p>
          <a:p>
            <a:r>
              <a:rPr lang="en-US" sz="2400" dirty="0">
                <a:solidFill>
                  <a:schemeClr val="accent1"/>
                </a:solidFill>
              </a:rPr>
              <a:t>  from your cloud provider</a:t>
            </a:r>
          </a:p>
        </p:txBody>
      </p:sp>
    </p:spTree>
    <p:extLst>
      <p:ext uri="{BB962C8B-B14F-4D97-AF65-F5344CB8AC3E}">
        <p14:creationId xmlns:p14="http://schemas.microsoft.com/office/powerpoint/2010/main" val="21049072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 2019</a:t>
            </a:r>
          </a:p>
        </p:txBody>
      </p:sp>
      <p:sp>
        <p:nvSpPr>
          <p:cNvPr id="5" name="Slide Number Placeholder 4"/>
          <p:cNvSpPr>
            <a:spLocks noGrp="1"/>
          </p:cNvSpPr>
          <p:nvPr>
            <p:ph type="sldNum" sz="quarter" idx="4"/>
          </p:nvPr>
        </p:nvSpPr>
        <p:spPr/>
        <p:txBody>
          <a:bodyPr/>
          <a:lstStyle/>
          <a:p>
            <a:fld id="{AADBFDD1-BB89-694A-B526-6D7DF18EEF9E}" type="slidenum">
              <a:rPr lang="en-US" smtClean="0"/>
              <a:pPr/>
              <a:t>31</a:t>
            </a:fld>
            <a:endParaRPr lang="en-US"/>
          </a:p>
        </p:txBody>
      </p:sp>
      <p:sp>
        <p:nvSpPr>
          <p:cNvPr id="6" name="Title 5">
            <a:extLst>
              <a:ext uri="{FF2B5EF4-FFF2-40B4-BE49-F238E27FC236}">
                <a16:creationId xmlns:a16="http://schemas.microsoft.com/office/drawing/2014/main" id="{C79F5350-AD7B-8F41-BEFF-B8944F6D0FC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6CA6114-9B5E-CC4D-858E-73CB1C167B79}"/>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298A6F6-B684-A34B-B928-0C84D4035CC5}"/>
              </a:ext>
            </a:extLst>
          </p:cNvPr>
          <p:cNvPicPr>
            <a:picLocks noChangeAspect="1"/>
          </p:cNvPicPr>
          <p:nvPr/>
        </p:nvPicPr>
        <p:blipFill>
          <a:blip r:embed="rId2"/>
          <a:stretch>
            <a:fillRect/>
          </a:stretch>
        </p:blipFill>
        <p:spPr>
          <a:xfrm>
            <a:off x="-1048281" y="-121920"/>
            <a:ext cx="14717832" cy="7315200"/>
          </a:xfrm>
          <a:prstGeom prst="rect">
            <a:avLst/>
          </a:prstGeom>
        </p:spPr>
      </p:pic>
    </p:spTree>
    <p:extLst>
      <p:ext uri="{BB962C8B-B14F-4D97-AF65-F5344CB8AC3E}">
        <p14:creationId xmlns:p14="http://schemas.microsoft.com/office/powerpoint/2010/main" val="33522343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EFD4B7-7872-614C-A395-3E85763CBE6A}"/>
              </a:ext>
            </a:extLst>
          </p:cNvPr>
          <p:cNvSpPr>
            <a:spLocks noGrp="1"/>
          </p:cNvSpPr>
          <p:nvPr>
            <p:ph type="title"/>
          </p:nvPr>
        </p:nvSpPr>
        <p:spPr>
          <a:xfrm>
            <a:off x="95251" y="942443"/>
            <a:ext cx="6591299" cy="4973114"/>
          </a:xfrm>
        </p:spPr>
        <p:txBody>
          <a:bodyPr>
            <a:normAutofit/>
          </a:bodyPr>
          <a:lstStyle/>
          <a:p>
            <a:r>
              <a:rPr lang="en-US" sz="1800" i="1" dirty="0"/>
              <a:t>And let's change the way we treat each other.</a:t>
            </a:r>
            <a:br>
              <a:rPr lang="en-US" sz="2400" dirty="0"/>
            </a:br>
            <a:r>
              <a:rPr lang="en-US" sz="1800" i="1" dirty="0"/>
              <a:t>You see the old way wasn't working so it's on us to do</a:t>
            </a:r>
            <a:br>
              <a:rPr lang="en-US" sz="1100" i="1" dirty="0"/>
            </a:br>
            <a:r>
              <a:rPr lang="en-US" sz="1800" i="1" dirty="0"/>
              <a:t>What we </a:t>
            </a:r>
            <a:r>
              <a:rPr lang="en-US" sz="1800" i="1" dirty="0" err="1"/>
              <a:t>gotta</a:t>
            </a:r>
            <a:r>
              <a:rPr lang="en-US" sz="1800" i="1" dirty="0"/>
              <a:t> do, to survive [in the cloud]</a:t>
            </a:r>
            <a:br>
              <a:rPr lang="en-US" sz="2000" i="1" dirty="0"/>
            </a:br>
            <a:br>
              <a:rPr lang="en-US" sz="2000" dirty="0"/>
            </a:br>
            <a:r>
              <a:rPr lang="en-US" sz="2000" dirty="0"/>
              <a:t>			</a:t>
            </a:r>
            <a:r>
              <a:rPr lang="en-US" sz="1600" dirty="0"/>
              <a:t>-”Data Analyst”</a:t>
            </a:r>
            <a:endParaRPr lang="en-US" sz="2400" dirty="0"/>
          </a:p>
        </p:txBody>
      </p:sp>
      <p:sp>
        <p:nvSpPr>
          <p:cNvPr id="4" name="Footer Placeholder 3">
            <a:extLst>
              <a:ext uri="{FF2B5EF4-FFF2-40B4-BE49-F238E27FC236}">
                <a16:creationId xmlns:a16="http://schemas.microsoft.com/office/drawing/2014/main" id="{B26BBDED-B55A-5445-90DD-A7CC249AD604}"/>
              </a:ext>
            </a:extLst>
          </p:cNvPr>
          <p:cNvSpPr>
            <a:spLocks noGrp="1"/>
          </p:cNvSpPr>
          <p:nvPr>
            <p:ph type="ftr" sz="quarter" idx="3"/>
          </p:nvPr>
        </p:nvSpPr>
        <p:spPr>
          <a:xfrm>
            <a:off x="2280139" y="6126535"/>
            <a:ext cx="4114800" cy="365125"/>
          </a:xfrm>
        </p:spPr>
        <p:txBody>
          <a:bodyPr/>
          <a:lstStyle/>
          <a:p>
            <a:r>
              <a:rPr lang="en-US" dirty="0"/>
              <a:t>© 2019</a:t>
            </a:r>
          </a:p>
        </p:txBody>
      </p:sp>
      <p:sp>
        <p:nvSpPr>
          <p:cNvPr id="5" name="Slide Number Placeholder 4">
            <a:extLst>
              <a:ext uri="{FF2B5EF4-FFF2-40B4-BE49-F238E27FC236}">
                <a16:creationId xmlns:a16="http://schemas.microsoft.com/office/drawing/2014/main" id="{E1756618-28B4-DA42-BBA8-8AD369F2F667}"/>
              </a:ext>
            </a:extLst>
          </p:cNvPr>
          <p:cNvSpPr>
            <a:spLocks noGrp="1"/>
          </p:cNvSpPr>
          <p:nvPr>
            <p:ph type="sldNum" sz="quarter" idx="4294967295"/>
          </p:nvPr>
        </p:nvSpPr>
        <p:spPr>
          <a:xfrm>
            <a:off x="9448800" y="6135688"/>
            <a:ext cx="2743200" cy="365125"/>
          </a:xfrm>
        </p:spPr>
        <p:txBody>
          <a:bodyPr/>
          <a:lstStyle/>
          <a:p>
            <a:fld id="{AADBFDD1-BB89-694A-B526-6D7DF18EEF9E}" type="slidenum">
              <a:rPr lang="en-US" smtClean="0"/>
              <a:pPr/>
              <a:t>32</a:t>
            </a:fld>
            <a:endParaRPr lang="en-US"/>
          </a:p>
        </p:txBody>
      </p:sp>
    </p:spTree>
    <p:extLst>
      <p:ext uri="{BB962C8B-B14F-4D97-AF65-F5344CB8AC3E}">
        <p14:creationId xmlns:p14="http://schemas.microsoft.com/office/powerpoint/2010/main" val="39221783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26BBDED-B55A-5445-90DD-A7CC249AD604}"/>
              </a:ext>
            </a:extLst>
          </p:cNvPr>
          <p:cNvSpPr>
            <a:spLocks noGrp="1"/>
          </p:cNvSpPr>
          <p:nvPr>
            <p:ph type="ftr" sz="quarter" idx="3"/>
          </p:nvPr>
        </p:nvSpPr>
        <p:spPr>
          <a:xfrm>
            <a:off x="2280139" y="6126535"/>
            <a:ext cx="4114800" cy="365125"/>
          </a:xfrm>
        </p:spPr>
        <p:txBody>
          <a:bodyPr/>
          <a:lstStyle/>
          <a:p>
            <a:r>
              <a:rPr lang="en-US" dirty="0"/>
              <a:t>© 2019</a:t>
            </a:r>
          </a:p>
        </p:txBody>
      </p:sp>
      <p:sp>
        <p:nvSpPr>
          <p:cNvPr id="5" name="Slide Number Placeholder 4">
            <a:extLst>
              <a:ext uri="{FF2B5EF4-FFF2-40B4-BE49-F238E27FC236}">
                <a16:creationId xmlns:a16="http://schemas.microsoft.com/office/drawing/2014/main" id="{E1756618-28B4-DA42-BBA8-8AD369F2F667}"/>
              </a:ext>
            </a:extLst>
          </p:cNvPr>
          <p:cNvSpPr>
            <a:spLocks noGrp="1"/>
          </p:cNvSpPr>
          <p:nvPr>
            <p:ph type="sldNum" sz="quarter" idx="4294967295"/>
          </p:nvPr>
        </p:nvSpPr>
        <p:spPr>
          <a:xfrm>
            <a:off x="9448800" y="6135688"/>
            <a:ext cx="2743200" cy="365125"/>
          </a:xfrm>
        </p:spPr>
        <p:txBody>
          <a:bodyPr/>
          <a:lstStyle/>
          <a:p>
            <a:fld id="{AADBFDD1-BB89-694A-B526-6D7DF18EEF9E}" type="slidenum">
              <a:rPr lang="en-US" smtClean="0"/>
              <a:pPr/>
              <a:t>33</a:t>
            </a:fld>
            <a:endParaRPr lang="en-US"/>
          </a:p>
        </p:txBody>
      </p:sp>
      <p:sp>
        <p:nvSpPr>
          <p:cNvPr id="8" name="TextBox 7">
            <a:extLst>
              <a:ext uri="{FF2B5EF4-FFF2-40B4-BE49-F238E27FC236}">
                <a16:creationId xmlns:a16="http://schemas.microsoft.com/office/drawing/2014/main" id="{500FCED2-909F-7F48-A29E-AF961444E132}"/>
              </a:ext>
            </a:extLst>
          </p:cNvPr>
          <p:cNvSpPr txBox="1"/>
          <p:nvPr/>
        </p:nvSpPr>
        <p:spPr>
          <a:xfrm>
            <a:off x="1139548" y="3044279"/>
            <a:ext cx="3492610" cy="769441"/>
          </a:xfrm>
          <a:prstGeom prst="rect">
            <a:avLst/>
          </a:prstGeom>
          <a:noFill/>
        </p:spPr>
        <p:txBody>
          <a:bodyPr wrap="square" rtlCol="0">
            <a:spAutoFit/>
          </a:bodyPr>
          <a:lstStyle/>
          <a:p>
            <a:r>
              <a:rPr lang="en-US" sz="4400" dirty="0">
                <a:solidFill>
                  <a:schemeClr val="accent1"/>
                </a:solidFill>
              </a:rPr>
              <a:t>Questions?</a:t>
            </a:r>
          </a:p>
        </p:txBody>
      </p:sp>
    </p:spTree>
    <p:extLst>
      <p:ext uri="{BB962C8B-B14F-4D97-AF65-F5344CB8AC3E}">
        <p14:creationId xmlns:p14="http://schemas.microsoft.com/office/powerpoint/2010/main" val="2636810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DC69-0554-694D-9251-A41B7EC7B522}"/>
              </a:ext>
            </a:extLst>
          </p:cNvPr>
          <p:cNvSpPr>
            <a:spLocks noGrp="1"/>
          </p:cNvSpPr>
          <p:nvPr>
            <p:ph type="title"/>
          </p:nvPr>
        </p:nvSpPr>
        <p:spPr/>
        <p:txBody>
          <a:bodyPr/>
          <a:lstStyle/>
          <a:p>
            <a:r>
              <a:rPr lang="en-US" dirty="0"/>
              <a:t>Presto is SQL on anything</a:t>
            </a:r>
          </a:p>
        </p:txBody>
      </p:sp>
      <p:sp>
        <p:nvSpPr>
          <p:cNvPr id="5" name="Content Placeholder 4">
            <a:extLst>
              <a:ext uri="{FF2B5EF4-FFF2-40B4-BE49-F238E27FC236}">
                <a16:creationId xmlns:a16="http://schemas.microsoft.com/office/drawing/2014/main" id="{C493518E-F786-7B41-BEA6-A4EE9D6328A9}"/>
              </a:ext>
            </a:extLst>
          </p:cNvPr>
          <p:cNvSpPr>
            <a:spLocks noGrp="1"/>
          </p:cNvSpPr>
          <p:nvPr>
            <p:ph idx="1"/>
          </p:nvPr>
        </p:nvSpPr>
        <p:spPr>
          <a:xfrm>
            <a:off x="838200" y="1113692"/>
            <a:ext cx="10515600" cy="479581"/>
          </a:xfrm>
        </p:spPr>
        <p:txBody>
          <a:bodyPr/>
          <a:lstStyle/>
          <a:p>
            <a:pPr marL="0" indent="0">
              <a:buNone/>
            </a:pPr>
            <a:r>
              <a:rPr lang="en-US" dirty="0"/>
              <a:t>Query anything, anywhere</a:t>
            </a:r>
          </a:p>
        </p:txBody>
      </p:sp>
      <p:pic>
        <p:nvPicPr>
          <p:cNvPr id="6" name="Picture 5">
            <a:extLst>
              <a:ext uri="{FF2B5EF4-FFF2-40B4-BE49-F238E27FC236}">
                <a16:creationId xmlns:a16="http://schemas.microsoft.com/office/drawing/2014/main" id="{C7E770C7-4348-474F-8BBD-9D70AFE7E530}"/>
              </a:ext>
            </a:extLst>
          </p:cNvPr>
          <p:cNvPicPr>
            <a:picLocks noChangeAspect="1"/>
          </p:cNvPicPr>
          <p:nvPr/>
        </p:nvPicPr>
        <p:blipFill>
          <a:blip r:embed="rId3"/>
          <a:stretch>
            <a:fillRect/>
          </a:stretch>
        </p:blipFill>
        <p:spPr>
          <a:xfrm>
            <a:off x="660689" y="2573334"/>
            <a:ext cx="10953751" cy="3004039"/>
          </a:xfrm>
          <a:prstGeom prst="rect">
            <a:avLst/>
          </a:prstGeom>
        </p:spPr>
      </p:pic>
      <p:sp>
        <p:nvSpPr>
          <p:cNvPr id="8" name="Footer Placeholder 7">
            <a:extLst>
              <a:ext uri="{FF2B5EF4-FFF2-40B4-BE49-F238E27FC236}">
                <a16:creationId xmlns:a16="http://schemas.microsoft.com/office/drawing/2014/main" id="{8F32B64C-C200-B543-B709-5F7B8D6F04CC}"/>
              </a:ext>
            </a:extLst>
          </p:cNvPr>
          <p:cNvSpPr>
            <a:spLocks noGrp="1"/>
          </p:cNvSpPr>
          <p:nvPr>
            <p:ph type="ftr" sz="quarter" idx="3"/>
          </p:nvPr>
        </p:nvSpPr>
        <p:spPr/>
        <p:txBody>
          <a:bodyPr/>
          <a:lstStyle/>
          <a:p>
            <a:r>
              <a:rPr lang="en-US" dirty="0"/>
              <a:t>© 2019</a:t>
            </a:r>
          </a:p>
        </p:txBody>
      </p:sp>
      <p:sp>
        <p:nvSpPr>
          <p:cNvPr id="9" name="Slide Number Placeholder 8">
            <a:extLst>
              <a:ext uri="{FF2B5EF4-FFF2-40B4-BE49-F238E27FC236}">
                <a16:creationId xmlns:a16="http://schemas.microsoft.com/office/drawing/2014/main" id="{F8E24802-1C7A-7847-BDBC-9C3E8935A2D0}"/>
              </a:ext>
            </a:extLst>
          </p:cNvPr>
          <p:cNvSpPr>
            <a:spLocks noGrp="1"/>
          </p:cNvSpPr>
          <p:nvPr>
            <p:ph type="sldNum" sz="quarter" idx="4"/>
          </p:nvPr>
        </p:nvSpPr>
        <p:spPr/>
        <p:txBody>
          <a:bodyPr/>
          <a:lstStyle/>
          <a:p>
            <a:fld id="{AADBFDD1-BB89-694A-B526-6D7DF18EEF9E}" type="slidenum">
              <a:rPr lang="en-US" smtClean="0"/>
              <a:pPr/>
              <a:t>4</a:t>
            </a:fld>
            <a:endParaRPr lang="en-US"/>
          </a:p>
        </p:txBody>
      </p:sp>
    </p:spTree>
    <p:extLst>
      <p:ext uri="{BB962C8B-B14F-4D97-AF65-F5344CB8AC3E}">
        <p14:creationId xmlns:p14="http://schemas.microsoft.com/office/powerpoint/2010/main" val="2399680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6D7EF-E868-8846-A9BB-6DBD18670487}"/>
              </a:ext>
            </a:extLst>
          </p:cNvPr>
          <p:cNvSpPr txBox="1"/>
          <p:nvPr/>
        </p:nvSpPr>
        <p:spPr>
          <a:xfrm>
            <a:off x="1835859" y="2815390"/>
            <a:ext cx="8520281" cy="1015663"/>
          </a:xfrm>
          <a:prstGeom prst="rect">
            <a:avLst/>
          </a:prstGeom>
          <a:noFill/>
        </p:spPr>
        <p:txBody>
          <a:bodyPr wrap="none" rtlCol="0">
            <a:spAutoFit/>
          </a:bodyPr>
          <a:lstStyle/>
          <a:p>
            <a:r>
              <a:rPr lang="en-US" sz="6000" dirty="0"/>
              <a:t>Which Cloud is My Cloud?</a:t>
            </a:r>
          </a:p>
        </p:txBody>
      </p:sp>
    </p:spTree>
    <p:extLst>
      <p:ext uri="{BB962C8B-B14F-4D97-AF65-F5344CB8AC3E}">
        <p14:creationId xmlns:p14="http://schemas.microsoft.com/office/powerpoint/2010/main" val="33857218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EFD4B7-7872-614C-A395-3E85763CBE6A}"/>
              </a:ext>
            </a:extLst>
          </p:cNvPr>
          <p:cNvSpPr>
            <a:spLocks noGrp="1"/>
          </p:cNvSpPr>
          <p:nvPr>
            <p:ph type="title"/>
          </p:nvPr>
        </p:nvSpPr>
        <p:spPr>
          <a:xfrm>
            <a:off x="95251" y="942443"/>
            <a:ext cx="6591299" cy="4973114"/>
          </a:xfrm>
        </p:spPr>
        <p:txBody>
          <a:bodyPr>
            <a:normAutofit/>
          </a:bodyPr>
          <a:lstStyle/>
          <a:p>
            <a:br>
              <a:rPr lang="en-US" sz="2400" dirty="0"/>
            </a:br>
            <a:r>
              <a:rPr lang="en-US" sz="2200" i="1" dirty="0"/>
              <a:t>I don't know what they want from me.</a:t>
            </a:r>
            <a:br>
              <a:rPr lang="en-US" sz="2200" i="1" dirty="0"/>
            </a:br>
            <a:r>
              <a:rPr lang="en-US" sz="2200" i="1" dirty="0"/>
              <a:t>It's like the more [data] we come across,</a:t>
            </a:r>
            <a:br>
              <a:rPr lang="en-US" sz="2200" i="1" dirty="0"/>
            </a:br>
            <a:r>
              <a:rPr lang="en-US" sz="2200" i="1" dirty="0"/>
              <a:t>The more problems we see</a:t>
            </a:r>
            <a:br>
              <a:rPr lang="en-US" sz="2000" i="1" dirty="0"/>
            </a:br>
            <a:br>
              <a:rPr lang="en-US" sz="2000" dirty="0"/>
            </a:br>
            <a:r>
              <a:rPr lang="en-US" sz="2000" dirty="0"/>
              <a:t>			</a:t>
            </a:r>
            <a:r>
              <a:rPr lang="en-US" sz="1600" dirty="0"/>
              <a:t>-”Notorious Data Architect”</a:t>
            </a:r>
            <a:endParaRPr lang="en-US" sz="2400" dirty="0"/>
          </a:p>
        </p:txBody>
      </p:sp>
      <p:sp>
        <p:nvSpPr>
          <p:cNvPr id="4" name="Footer Placeholder 3">
            <a:extLst>
              <a:ext uri="{FF2B5EF4-FFF2-40B4-BE49-F238E27FC236}">
                <a16:creationId xmlns:a16="http://schemas.microsoft.com/office/drawing/2014/main" id="{B26BBDED-B55A-5445-90DD-A7CC249AD604}"/>
              </a:ext>
            </a:extLst>
          </p:cNvPr>
          <p:cNvSpPr>
            <a:spLocks noGrp="1"/>
          </p:cNvSpPr>
          <p:nvPr>
            <p:ph type="ftr" sz="quarter" idx="3"/>
          </p:nvPr>
        </p:nvSpPr>
        <p:spPr>
          <a:xfrm>
            <a:off x="2280139" y="6126535"/>
            <a:ext cx="4114800" cy="365125"/>
          </a:xfrm>
        </p:spPr>
        <p:txBody>
          <a:bodyPr/>
          <a:lstStyle/>
          <a:p>
            <a:r>
              <a:rPr lang="en-US" dirty="0"/>
              <a:t>© 2019</a:t>
            </a:r>
          </a:p>
        </p:txBody>
      </p:sp>
      <p:sp>
        <p:nvSpPr>
          <p:cNvPr id="5" name="Slide Number Placeholder 4">
            <a:extLst>
              <a:ext uri="{FF2B5EF4-FFF2-40B4-BE49-F238E27FC236}">
                <a16:creationId xmlns:a16="http://schemas.microsoft.com/office/drawing/2014/main" id="{E1756618-28B4-DA42-BBA8-8AD369F2F667}"/>
              </a:ext>
            </a:extLst>
          </p:cNvPr>
          <p:cNvSpPr>
            <a:spLocks noGrp="1"/>
          </p:cNvSpPr>
          <p:nvPr>
            <p:ph type="sldNum" sz="quarter" idx="4294967295"/>
          </p:nvPr>
        </p:nvSpPr>
        <p:spPr>
          <a:xfrm>
            <a:off x="9448800" y="6135688"/>
            <a:ext cx="2743200" cy="365125"/>
          </a:xfrm>
        </p:spPr>
        <p:txBody>
          <a:bodyPr/>
          <a:lstStyle/>
          <a:p>
            <a:fld id="{AADBFDD1-BB89-694A-B526-6D7DF18EEF9E}" type="slidenum">
              <a:rPr lang="en-US" smtClean="0"/>
              <a:pPr/>
              <a:t>6</a:t>
            </a:fld>
            <a:endParaRPr lang="en-US"/>
          </a:p>
        </p:txBody>
      </p:sp>
    </p:spTree>
    <p:extLst>
      <p:ext uri="{BB962C8B-B14F-4D97-AF65-F5344CB8AC3E}">
        <p14:creationId xmlns:p14="http://schemas.microsoft.com/office/powerpoint/2010/main" val="27347355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8B69C7-3351-BA43-8AD5-7FEA9F17CF8D}"/>
              </a:ext>
            </a:extLst>
          </p:cNvPr>
          <p:cNvPicPr>
            <a:picLocks noChangeAspect="1"/>
          </p:cNvPicPr>
          <p:nvPr/>
        </p:nvPicPr>
        <p:blipFill>
          <a:blip r:embed="rId2"/>
          <a:stretch>
            <a:fillRect/>
          </a:stretch>
        </p:blipFill>
        <p:spPr>
          <a:xfrm>
            <a:off x="2844800" y="990600"/>
            <a:ext cx="6502400" cy="4876800"/>
          </a:xfrm>
          <a:prstGeom prst="rect">
            <a:avLst/>
          </a:prstGeom>
        </p:spPr>
      </p:pic>
      <p:sp>
        <p:nvSpPr>
          <p:cNvPr id="3" name="TextBox 2">
            <a:extLst>
              <a:ext uri="{FF2B5EF4-FFF2-40B4-BE49-F238E27FC236}">
                <a16:creationId xmlns:a16="http://schemas.microsoft.com/office/drawing/2014/main" id="{637C9FA7-8CA6-CE4C-9183-B5EE2EDC4CB4}"/>
              </a:ext>
            </a:extLst>
          </p:cNvPr>
          <p:cNvSpPr txBox="1"/>
          <p:nvPr/>
        </p:nvSpPr>
        <p:spPr>
          <a:xfrm>
            <a:off x="5722981" y="240631"/>
            <a:ext cx="746038" cy="384721"/>
          </a:xfrm>
          <a:prstGeom prst="rect">
            <a:avLst/>
          </a:prstGeom>
          <a:noFill/>
        </p:spPr>
        <p:txBody>
          <a:bodyPr wrap="none" rtlCol="0">
            <a:spAutoFit/>
          </a:bodyPr>
          <a:lstStyle/>
          <a:p>
            <a:r>
              <a:rPr lang="en-US" dirty="0">
                <a:solidFill>
                  <a:schemeClr val="accent1"/>
                </a:solidFill>
              </a:rPr>
              <a:t>2012</a:t>
            </a:r>
          </a:p>
        </p:txBody>
      </p:sp>
    </p:spTree>
    <p:extLst>
      <p:ext uri="{BB962C8B-B14F-4D97-AF65-F5344CB8AC3E}">
        <p14:creationId xmlns:p14="http://schemas.microsoft.com/office/powerpoint/2010/main" val="38608907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AF7E3-B50A-F14E-A3E2-CF7A16AB5BA5}"/>
              </a:ext>
            </a:extLst>
          </p:cNvPr>
          <p:cNvPicPr>
            <a:picLocks noChangeAspect="1"/>
          </p:cNvPicPr>
          <p:nvPr/>
        </p:nvPicPr>
        <p:blipFill>
          <a:blip r:embed="rId2"/>
          <a:stretch>
            <a:fillRect/>
          </a:stretch>
        </p:blipFill>
        <p:spPr>
          <a:xfrm>
            <a:off x="1881301" y="170728"/>
            <a:ext cx="8429397" cy="5909007"/>
          </a:xfrm>
          <a:prstGeom prst="rect">
            <a:avLst/>
          </a:prstGeom>
        </p:spPr>
      </p:pic>
    </p:spTree>
    <p:extLst>
      <p:ext uri="{BB962C8B-B14F-4D97-AF65-F5344CB8AC3E}">
        <p14:creationId xmlns:p14="http://schemas.microsoft.com/office/powerpoint/2010/main" val="29900438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B89A26-4195-8748-ABEB-2754E7B40247}"/>
              </a:ext>
            </a:extLst>
          </p:cNvPr>
          <p:cNvPicPr>
            <a:picLocks noChangeAspect="1"/>
          </p:cNvPicPr>
          <p:nvPr/>
        </p:nvPicPr>
        <p:blipFill>
          <a:blip r:embed="rId2"/>
          <a:stretch>
            <a:fillRect/>
          </a:stretch>
        </p:blipFill>
        <p:spPr>
          <a:xfrm>
            <a:off x="-201930" y="-179070"/>
            <a:ext cx="12546330" cy="8364220"/>
          </a:xfrm>
          <a:prstGeom prst="rect">
            <a:avLst/>
          </a:prstGeom>
        </p:spPr>
      </p:pic>
    </p:spTree>
    <p:extLst>
      <p:ext uri="{BB962C8B-B14F-4D97-AF65-F5344CB8AC3E}">
        <p14:creationId xmlns:p14="http://schemas.microsoft.com/office/powerpoint/2010/main" val="3535146347"/>
      </p:ext>
    </p:extLst>
  </p:cSld>
  <p:clrMapOvr>
    <a:masterClrMapping/>
  </p:clrMapOvr>
  <p:transition>
    <p:fade/>
  </p:transition>
</p:sld>
</file>

<file path=ppt/theme/theme1.xml><?xml version="1.0" encoding="utf-8"?>
<a:theme xmlns:a="http://schemas.openxmlformats.org/drawingml/2006/main" name="Office Theme">
  <a:themeElements>
    <a:clrScheme name="Custom 1">
      <a:dk1>
        <a:srgbClr val="00A7B5"/>
      </a:dk1>
      <a:lt1>
        <a:srgbClr val="FEFFFE"/>
      </a:lt1>
      <a:dk2>
        <a:srgbClr val="A95248"/>
      </a:dk2>
      <a:lt2>
        <a:srgbClr val="767679"/>
      </a:lt2>
      <a:accent1>
        <a:srgbClr val="263645"/>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39848</TotalTime>
  <Words>592</Words>
  <Application>Microsoft Macintosh PowerPoint</Application>
  <PresentationFormat>Widescreen</PresentationFormat>
  <Paragraphs>192</Paragraphs>
  <Slides>33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Franklin Gothic Book</vt:lpstr>
      <vt:lpstr>Franklin Gothic Medium</vt:lpstr>
      <vt:lpstr>Wingdings</vt:lpstr>
      <vt:lpstr>Office Theme</vt:lpstr>
      <vt:lpstr>PowerPoint Presentation</vt:lpstr>
      <vt:lpstr>About Me</vt:lpstr>
      <vt:lpstr>PowerPoint Presentation</vt:lpstr>
      <vt:lpstr>Presto is SQL on anything</vt:lpstr>
      <vt:lpstr>PowerPoint Presentation</vt:lpstr>
      <vt:lpstr> I don't know what they want from me. It's like the more [data] we come across, The more problems we see     -”Notorious Data Architect”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Don’t let history repeat itself</vt:lpstr>
      <vt:lpstr>Don’t let history repeat itself</vt:lpstr>
      <vt:lpstr>Don’t let history repeat itself</vt:lpstr>
      <vt:lpstr>Don’t let history repeat itself</vt:lpstr>
      <vt:lpstr>Don’t let history repeat itself</vt:lpstr>
      <vt:lpstr>Don’t let history repeat itself</vt:lpstr>
      <vt:lpstr>Don’t let history repeat itself</vt:lpstr>
      <vt:lpstr>Don’t let history repeat itself</vt:lpstr>
      <vt:lpstr>Don’t let history repeat itself</vt:lpstr>
      <vt:lpstr>Don’t let history repeat itself</vt:lpstr>
      <vt:lpstr>Don’t let history repeat itself</vt:lpstr>
      <vt:lpstr>Don’t let history repeat itself</vt:lpstr>
      <vt:lpstr>Don’t let history repeat itself</vt:lpstr>
      <vt:lpstr>Don’t let history repeat itself</vt:lpstr>
      <vt:lpstr>Don’t let history repeat itself</vt:lpstr>
      <vt:lpstr>PowerPoint Presentation</vt:lpstr>
      <vt:lpstr>PowerPoint Presentation</vt:lpstr>
      <vt:lpstr>And let's change the way we treat each other. You see the old way wasn't working so it's on us to do What we gotta do, to survive [in the cloud]     -”Data Analyst”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 Anywhere. Query Anything.</dc:title>
  <dc:creator>Eric Delin</dc:creator>
  <cp:lastModifiedBy>Justin Borgman</cp:lastModifiedBy>
  <cp:revision>132</cp:revision>
  <dcterms:created xsi:type="dcterms:W3CDTF">2018-05-24T14:15:14Z</dcterms:created>
  <dcterms:modified xsi:type="dcterms:W3CDTF">2019-01-09T14:12:02Z</dcterms:modified>
</cp:coreProperties>
</file>